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355" r:id="rId2"/>
    <p:sldId id="317" r:id="rId3"/>
    <p:sldId id="335" r:id="rId4"/>
    <p:sldId id="321" r:id="rId5"/>
    <p:sldId id="293" r:id="rId6"/>
    <p:sldId id="324" r:id="rId7"/>
    <p:sldId id="338" r:id="rId8"/>
    <p:sldId id="354" r:id="rId9"/>
    <p:sldId id="301" r:id="rId10"/>
    <p:sldId id="257" r:id="rId11"/>
    <p:sldId id="347" r:id="rId12"/>
    <p:sldId id="344" r:id="rId13"/>
    <p:sldId id="295" r:id="rId14"/>
    <p:sldId id="299" r:id="rId15"/>
    <p:sldId id="325" r:id="rId16"/>
    <p:sldId id="326" r:id="rId17"/>
    <p:sldId id="323" r:id="rId18"/>
    <p:sldId id="327" r:id="rId19"/>
    <p:sldId id="258" r:id="rId20"/>
    <p:sldId id="328" r:id="rId21"/>
    <p:sldId id="329" r:id="rId22"/>
    <p:sldId id="330" r:id="rId23"/>
    <p:sldId id="331" r:id="rId24"/>
    <p:sldId id="346" r:id="rId25"/>
    <p:sldId id="349" r:id="rId26"/>
    <p:sldId id="332" r:id="rId27"/>
    <p:sldId id="314" r:id="rId28"/>
    <p:sldId id="361" r:id="rId29"/>
    <p:sldId id="357" r:id="rId30"/>
    <p:sldId id="262" r:id="rId31"/>
    <p:sldId id="263" r:id="rId32"/>
    <p:sldId id="264" r:id="rId33"/>
    <p:sldId id="265" r:id="rId34"/>
    <p:sldId id="279" r:id="rId35"/>
    <p:sldId id="274" r:id="rId36"/>
    <p:sldId id="266" r:id="rId37"/>
    <p:sldId id="268" r:id="rId38"/>
    <p:sldId id="269" r:id="rId39"/>
    <p:sldId id="270" r:id="rId40"/>
    <p:sldId id="271" r:id="rId41"/>
    <p:sldId id="272" r:id="rId42"/>
    <p:sldId id="275" r:id="rId43"/>
    <p:sldId id="276" r:id="rId44"/>
    <p:sldId id="277" r:id="rId45"/>
    <p:sldId id="278" r:id="rId46"/>
    <p:sldId id="311" r:id="rId47"/>
    <p:sldId id="351" r:id="rId48"/>
    <p:sldId id="364" r:id="rId49"/>
    <p:sldId id="315" r:id="rId50"/>
    <p:sldId id="353" r:id="rId51"/>
    <p:sldId id="309" r:id="rId52"/>
    <p:sldId id="267" r:id="rId53"/>
    <p:sldId id="310" r:id="rId54"/>
    <p:sldId id="363" r:id="rId55"/>
    <p:sldId id="358" r:id="rId56"/>
    <p:sldId id="359" r:id="rId57"/>
    <p:sldId id="360" r:id="rId58"/>
    <p:sldId id="362" r:id="rId59"/>
    <p:sldId id="345" r:id="rId60"/>
    <p:sldId id="365" r:id="rId61"/>
    <p:sldId id="366" r:id="rId62"/>
    <p:sldId id="367" r:id="rId63"/>
    <p:sldId id="368" r:id="rId64"/>
    <p:sldId id="369" r:id="rId65"/>
    <p:sldId id="371" r:id="rId66"/>
  </p:sldIdLst>
  <p:sldSz cx="9118600" cy="6832600"/>
  <p:notesSz cx="9118600" cy="6832600"/>
  <p:defaultTextStyle>
    <a:defPPr>
      <a:defRPr lang="en-US"/>
    </a:defPPr>
    <a:lvl1pPr marL="0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99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99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98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98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498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98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696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796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107" autoAdjust="0"/>
  </p:normalViewPr>
  <p:slideViewPr>
    <p:cSldViewPr>
      <p:cViewPr varScale="1">
        <p:scale>
          <a:sx n="71" d="100"/>
          <a:sy n="71" d="100"/>
        </p:scale>
        <p:origin x="1718" y="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895" y="2122535"/>
            <a:ext cx="7750810" cy="146458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7790" y="3871810"/>
            <a:ext cx="6383020" cy="174610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5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6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2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7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3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91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46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3571" y="272039"/>
            <a:ext cx="2045353" cy="580929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4351" y="272039"/>
            <a:ext cx="5987247" cy="580929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839" y="303671"/>
            <a:ext cx="7522845" cy="14266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63837" y="1973862"/>
            <a:ext cx="3685434" cy="19738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1063837" y="4099560"/>
            <a:ext cx="3685434" cy="19738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901248" y="1973862"/>
            <a:ext cx="3685434" cy="40995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3C258-C7DA-4C64-8645-CC3AF9B010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307" y="4390582"/>
            <a:ext cx="7750810" cy="13570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307" y="2895951"/>
            <a:ext cx="7750810" cy="149463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5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1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675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23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79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35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91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46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4351" y="1587947"/>
            <a:ext cx="4016300" cy="44933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2623" y="1587947"/>
            <a:ext cx="4016301" cy="44933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930" y="273624"/>
            <a:ext cx="8206740" cy="113876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30" y="1529427"/>
            <a:ext cx="4028965" cy="63739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586" indent="0">
              <a:buNone/>
              <a:defRPr sz="2000" b="1"/>
            </a:lvl2pPr>
            <a:lvl3pPr marL="911174" indent="0">
              <a:buNone/>
              <a:defRPr sz="1800" b="1"/>
            </a:lvl3pPr>
            <a:lvl4pPr marL="1366759" indent="0">
              <a:buNone/>
              <a:defRPr sz="1600" b="1"/>
            </a:lvl4pPr>
            <a:lvl5pPr marL="1822347" indent="0">
              <a:buNone/>
              <a:defRPr sz="1600" b="1"/>
            </a:lvl5pPr>
            <a:lvl6pPr marL="2277933" indent="0">
              <a:buNone/>
              <a:defRPr sz="1600" b="1"/>
            </a:lvl6pPr>
            <a:lvl7pPr marL="2733522" indent="0">
              <a:buNone/>
              <a:defRPr sz="1600" b="1"/>
            </a:lvl7pPr>
            <a:lvl8pPr marL="3189106" indent="0">
              <a:buNone/>
              <a:defRPr sz="1600" b="1"/>
            </a:lvl8pPr>
            <a:lvl9pPr marL="364469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930" y="2166820"/>
            <a:ext cx="4028965" cy="393665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2126" y="1529427"/>
            <a:ext cx="4030548" cy="63739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586" indent="0">
              <a:buNone/>
              <a:defRPr sz="2000" b="1"/>
            </a:lvl2pPr>
            <a:lvl3pPr marL="911174" indent="0">
              <a:buNone/>
              <a:defRPr sz="1800" b="1"/>
            </a:lvl3pPr>
            <a:lvl4pPr marL="1366759" indent="0">
              <a:buNone/>
              <a:defRPr sz="1600" b="1"/>
            </a:lvl4pPr>
            <a:lvl5pPr marL="1822347" indent="0">
              <a:buNone/>
              <a:defRPr sz="1600" b="1"/>
            </a:lvl5pPr>
            <a:lvl6pPr marL="2277933" indent="0">
              <a:buNone/>
              <a:defRPr sz="1600" b="1"/>
            </a:lvl6pPr>
            <a:lvl7pPr marL="2733522" indent="0">
              <a:buNone/>
              <a:defRPr sz="1600" b="1"/>
            </a:lvl7pPr>
            <a:lvl8pPr marL="3189106" indent="0">
              <a:buNone/>
              <a:defRPr sz="1600" b="1"/>
            </a:lvl8pPr>
            <a:lvl9pPr marL="364469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2126" y="2166820"/>
            <a:ext cx="4030548" cy="393665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933" y="272039"/>
            <a:ext cx="2999957" cy="115774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5119" y="272042"/>
            <a:ext cx="5097551" cy="58314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5933" y="1429788"/>
            <a:ext cx="2999957" cy="4673689"/>
          </a:xfrm>
        </p:spPr>
        <p:txBody>
          <a:bodyPr/>
          <a:lstStyle>
            <a:lvl1pPr marL="0" indent="0">
              <a:buNone/>
              <a:defRPr sz="1400"/>
            </a:lvl1pPr>
            <a:lvl2pPr marL="455586" indent="0">
              <a:buNone/>
              <a:defRPr sz="1200"/>
            </a:lvl2pPr>
            <a:lvl3pPr marL="911174" indent="0">
              <a:buNone/>
              <a:defRPr sz="1000"/>
            </a:lvl3pPr>
            <a:lvl4pPr marL="1366759" indent="0">
              <a:buNone/>
              <a:defRPr sz="900"/>
            </a:lvl4pPr>
            <a:lvl5pPr marL="1822347" indent="0">
              <a:buNone/>
              <a:defRPr sz="900"/>
            </a:lvl5pPr>
            <a:lvl6pPr marL="2277933" indent="0">
              <a:buNone/>
              <a:defRPr sz="900"/>
            </a:lvl6pPr>
            <a:lvl7pPr marL="2733522" indent="0">
              <a:buNone/>
              <a:defRPr sz="900"/>
            </a:lvl7pPr>
            <a:lvl8pPr marL="3189106" indent="0">
              <a:buNone/>
              <a:defRPr sz="900"/>
            </a:lvl8pPr>
            <a:lvl9pPr marL="364469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7309" y="4782823"/>
            <a:ext cx="5471160" cy="5646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87309" y="610505"/>
            <a:ext cx="5471160" cy="4099560"/>
          </a:xfrm>
        </p:spPr>
        <p:txBody>
          <a:bodyPr/>
          <a:lstStyle>
            <a:lvl1pPr marL="0" indent="0">
              <a:buNone/>
              <a:defRPr sz="3200"/>
            </a:lvl1pPr>
            <a:lvl2pPr marL="455586" indent="0">
              <a:buNone/>
              <a:defRPr sz="2800"/>
            </a:lvl2pPr>
            <a:lvl3pPr marL="911174" indent="0">
              <a:buNone/>
              <a:defRPr sz="2400"/>
            </a:lvl3pPr>
            <a:lvl4pPr marL="1366759" indent="0">
              <a:buNone/>
              <a:defRPr sz="2000"/>
            </a:lvl4pPr>
            <a:lvl5pPr marL="1822347" indent="0">
              <a:buNone/>
              <a:defRPr sz="2000"/>
            </a:lvl5pPr>
            <a:lvl6pPr marL="2277933" indent="0">
              <a:buNone/>
              <a:defRPr sz="2000"/>
            </a:lvl6pPr>
            <a:lvl7pPr marL="2733522" indent="0">
              <a:buNone/>
              <a:defRPr sz="2000"/>
            </a:lvl7pPr>
            <a:lvl8pPr marL="3189106" indent="0">
              <a:buNone/>
              <a:defRPr sz="2000"/>
            </a:lvl8pPr>
            <a:lvl9pPr marL="3644694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87309" y="5347462"/>
            <a:ext cx="5471160" cy="801881"/>
          </a:xfrm>
        </p:spPr>
        <p:txBody>
          <a:bodyPr/>
          <a:lstStyle>
            <a:lvl1pPr marL="0" indent="0">
              <a:buNone/>
              <a:defRPr sz="1400"/>
            </a:lvl1pPr>
            <a:lvl2pPr marL="455586" indent="0">
              <a:buNone/>
              <a:defRPr sz="1200"/>
            </a:lvl2pPr>
            <a:lvl3pPr marL="911174" indent="0">
              <a:buNone/>
              <a:defRPr sz="1000"/>
            </a:lvl3pPr>
            <a:lvl4pPr marL="1366759" indent="0">
              <a:buNone/>
              <a:defRPr sz="900"/>
            </a:lvl4pPr>
            <a:lvl5pPr marL="1822347" indent="0">
              <a:buNone/>
              <a:defRPr sz="900"/>
            </a:lvl5pPr>
            <a:lvl6pPr marL="2277933" indent="0">
              <a:buNone/>
              <a:defRPr sz="900"/>
            </a:lvl6pPr>
            <a:lvl7pPr marL="2733522" indent="0">
              <a:buNone/>
              <a:defRPr sz="900"/>
            </a:lvl7pPr>
            <a:lvl8pPr marL="3189106" indent="0">
              <a:buNone/>
              <a:defRPr sz="900"/>
            </a:lvl8pPr>
            <a:lvl9pPr marL="364469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30" y="273624"/>
            <a:ext cx="8206740" cy="1138767"/>
          </a:xfrm>
          <a:prstGeom prst="rect">
            <a:avLst/>
          </a:prstGeom>
        </p:spPr>
        <p:txBody>
          <a:bodyPr vert="horz" lIns="91116" tIns="45559" rIns="91116" bIns="4555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30" y="1594277"/>
            <a:ext cx="8206740" cy="4509200"/>
          </a:xfrm>
          <a:prstGeom prst="rect">
            <a:avLst/>
          </a:prstGeom>
        </p:spPr>
        <p:txBody>
          <a:bodyPr vert="horz" lIns="91116" tIns="45559" rIns="91116" bIns="4555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5930" y="6332811"/>
            <a:ext cx="2127673" cy="363773"/>
          </a:xfrm>
          <a:prstGeom prst="rect">
            <a:avLst/>
          </a:prstGeom>
        </p:spPr>
        <p:txBody>
          <a:bodyPr vert="horz" lIns="91116" tIns="45559" rIns="91116" bIns="4555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15522" y="6332811"/>
            <a:ext cx="2887557" cy="363773"/>
          </a:xfrm>
          <a:prstGeom prst="rect">
            <a:avLst/>
          </a:prstGeom>
        </p:spPr>
        <p:txBody>
          <a:bodyPr vert="horz" lIns="91116" tIns="45559" rIns="91116" bIns="4555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35000" y="6332811"/>
            <a:ext cx="2127673" cy="363773"/>
          </a:xfrm>
          <a:prstGeom prst="rect">
            <a:avLst/>
          </a:prstGeom>
        </p:spPr>
        <p:txBody>
          <a:bodyPr vert="horz" lIns="91116" tIns="45559" rIns="91116" bIns="4555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xStyles>
    <p:titleStyle>
      <a:lvl1pPr algn="ctr" defTabSz="91117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690" indent="-341690" algn="l" defTabSz="91117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329" indent="-284743" algn="l" defTabSz="91117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967" indent="-227793" algn="l" defTabSz="91117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4553" indent="-227793" algn="l" defTabSz="91117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0140" indent="-227793" algn="l" defTabSz="91117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5726" indent="-227793" algn="l" defTabSz="911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1312" indent="-227793" algn="l" defTabSz="911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6901" indent="-227793" algn="l" defTabSz="911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2487" indent="-227793" algn="l" defTabSz="911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1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586" algn="l" defTabSz="911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174" algn="l" defTabSz="911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759" algn="l" defTabSz="911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2347" algn="l" defTabSz="911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7933" algn="l" defTabSz="911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3522" algn="l" defTabSz="911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9106" algn="l" defTabSz="911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4694" algn="l" defTabSz="911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39.png"/><Relationship Id="rId5" Type="http://schemas.openxmlformats.org/officeDocument/2006/relationships/image" Target="../media/image34.png"/><Relationship Id="rId10" Type="http://schemas.openxmlformats.org/officeDocument/2006/relationships/image" Target="../media/image38.jpeg"/><Relationship Id="rId4" Type="http://schemas.openxmlformats.org/officeDocument/2006/relationships/image" Target="../media/image33.png"/><Relationship Id="rId9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0.jpe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49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11" Type="http://schemas.openxmlformats.org/officeDocument/2006/relationships/image" Target="../media/image48.jpeg"/><Relationship Id="rId5" Type="http://schemas.openxmlformats.org/officeDocument/2006/relationships/image" Target="../media/image43.png"/><Relationship Id="rId10" Type="http://schemas.openxmlformats.org/officeDocument/2006/relationships/image" Target="../media/image47.jpeg"/><Relationship Id="rId4" Type="http://schemas.openxmlformats.org/officeDocument/2006/relationships/image" Target="../media/image42.png"/><Relationship Id="rId9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0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11" Type="http://schemas.openxmlformats.org/officeDocument/2006/relationships/image" Target="../media/image59.jpeg"/><Relationship Id="rId5" Type="http://schemas.openxmlformats.org/officeDocument/2006/relationships/image" Target="../media/image54.png"/><Relationship Id="rId10" Type="http://schemas.openxmlformats.org/officeDocument/2006/relationships/image" Target="../media/image58.jpeg"/><Relationship Id="rId4" Type="http://schemas.openxmlformats.org/officeDocument/2006/relationships/image" Target="../media/image53.png"/><Relationship Id="rId9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10" Type="http://schemas.openxmlformats.org/officeDocument/2006/relationships/image" Target="../media/image68.jpeg"/><Relationship Id="rId4" Type="http://schemas.openxmlformats.org/officeDocument/2006/relationships/image" Target="../media/image63.png"/><Relationship Id="rId9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11" Type="http://schemas.openxmlformats.org/officeDocument/2006/relationships/image" Target="../media/image77.jpeg"/><Relationship Id="rId5" Type="http://schemas.openxmlformats.org/officeDocument/2006/relationships/image" Target="../media/image72.png"/><Relationship Id="rId10" Type="http://schemas.openxmlformats.org/officeDocument/2006/relationships/image" Target="../media/image76.jpeg"/><Relationship Id="rId4" Type="http://schemas.openxmlformats.org/officeDocument/2006/relationships/image" Target="../media/image71.png"/><Relationship Id="rId9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12" Type="http://schemas.openxmlformats.org/officeDocument/2006/relationships/image" Target="../media/image87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2.png"/><Relationship Id="rId11" Type="http://schemas.openxmlformats.org/officeDocument/2006/relationships/image" Target="../media/image86.jpeg"/><Relationship Id="rId5" Type="http://schemas.openxmlformats.org/officeDocument/2006/relationships/image" Target="../media/image81.png"/><Relationship Id="rId10" Type="http://schemas.openxmlformats.org/officeDocument/2006/relationships/image" Target="../media/image85.jpeg"/><Relationship Id="rId4" Type="http://schemas.openxmlformats.org/officeDocument/2006/relationships/image" Target="../media/image80.png"/><Relationship Id="rId9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10" Type="http://schemas.openxmlformats.org/officeDocument/2006/relationships/image" Target="../media/image95.jpeg"/><Relationship Id="rId4" Type="http://schemas.openxmlformats.org/officeDocument/2006/relationships/image" Target="../media/image90.png"/><Relationship Id="rId9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12" Type="http://schemas.openxmlformats.org/officeDocument/2006/relationships/image" Target="../media/image105.jpe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11" Type="http://schemas.openxmlformats.org/officeDocument/2006/relationships/image" Target="../media/image104.jpeg"/><Relationship Id="rId5" Type="http://schemas.openxmlformats.org/officeDocument/2006/relationships/image" Target="../media/image99.png"/><Relationship Id="rId10" Type="http://schemas.openxmlformats.org/officeDocument/2006/relationships/image" Target="../media/image103.jpeg"/><Relationship Id="rId4" Type="http://schemas.openxmlformats.org/officeDocument/2006/relationships/image" Target="../media/image98.png"/><Relationship Id="rId9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10" Type="http://schemas.openxmlformats.org/officeDocument/2006/relationships/image" Target="../media/image113.jpeg"/><Relationship Id="rId4" Type="http://schemas.openxmlformats.org/officeDocument/2006/relationships/image" Target="../media/image108.png"/><Relationship Id="rId9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115.png"/><Relationship Id="rId7" Type="http://schemas.openxmlformats.org/officeDocument/2006/relationships/image" Target="../media/image118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png"/><Relationship Id="rId5" Type="http://schemas.openxmlformats.org/officeDocument/2006/relationships/image" Target="../media/image117.png"/><Relationship Id="rId10" Type="http://schemas.openxmlformats.org/officeDocument/2006/relationships/image" Target="../media/image119.jpeg"/><Relationship Id="rId4" Type="http://schemas.openxmlformats.org/officeDocument/2006/relationships/image" Target="../media/image116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12" Type="http://schemas.openxmlformats.org/officeDocument/2006/relationships/image" Target="../media/image128.jpe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4.png"/><Relationship Id="rId11" Type="http://schemas.openxmlformats.org/officeDocument/2006/relationships/image" Target="../media/image127.jpeg"/><Relationship Id="rId5" Type="http://schemas.openxmlformats.org/officeDocument/2006/relationships/image" Target="../media/image123.png"/><Relationship Id="rId10" Type="http://schemas.openxmlformats.org/officeDocument/2006/relationships/image" Target="../media/image126.jpeg"/><Relationship Id="rId4" Type="http://schemas.openxmlformats.org/officeDocument/2006/relationships/image" Target="../media/image122.png"/><Relationship Id="rId9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130.png"/><Relationship Id="rId7" Type="http://schemas.openxmlformats.org/officeDocument/2006/relationships/image" Target="../media/image134.png"/><Relationship Id="rId12" Type="http://schemas.openxmlformats.org/officeDocument/2006/relationships/image" Target="../media/image137.jpe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3.png"/><Relationship Id="rId11" Type="http://schemas.openxmlformats.org/officeDocument/2006/relationships/image" Target="../media/image136.jpeg"/><Relationship Id="rId5" Type="http://schemas.openxmlformats.org/officeDocument/2006/relationships/image" Target="../media/image132.png"/><Relationship Id="rId10" Type="http://schemas.openxmlformats.org/officeDocument/2006/relationships/image" Target="../media/image135.jpeg"/><Relationship Id="rId4" Type="http://schemas.openxmlformats.org/officeDocument/2006/relationships/image" Target="../media/image131.png"/><Relationship Id="rId9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147.png"/><Relationship Id="rId3" Type="http://schemas.openxmlformats.org/officeDocument/2006/relationships/image" Target="../media/image139.png"/><Relationship Id="rId7" Type="http://schemas.openxmlformats.org/officeDocument/2006/relationships/image" Target="../media/image143.png"/><Relationship Id="rId12" Type="http://schemas.openxmlformats.org/officeDocument/2006/relationships/image" Target="../media/image146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2.png"/><Relationship Id="rId11" Type="http://schemas.openxmlformats.org/officeDocument/2006/relationships/image" Target="../media/image145.png"/><Relationship Id="rId5" Type="http://schemas.openxmlformats.org/officeDocument/2006/relationships/image" Target="../media/image141.png"/><Relationship Id="rId10" Type="http://schemas.openxmlformats.org/officeDocument/2006/relationships/image" Target="../media/image144.png"/><Relationship Id="rId4" Type="http://schemas.openxmlformats.org/officeDocument/2006/relationships/image" Target="../media/image140.png"/><Relationship Id="rId9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149.png"/><Relationship Id="rId7" Type="http://schemas.openxmlformats.org/officeDocument/2006/relationships/image" Target="../media/image153.png"/><Relationship Id="rId12" Type="http://schemas.openxmlformats.org/officeDocument/2006/relationships/image" Target="../media/image157.jpe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2.png"/><Relationship Id="rId11" Type="http://schemas.openxmlformats.org/officeDocument/2006/relationships/image" Target="../media/image156.jpeg"/><Relationship Id="rId5" Type="http://schemas.openxmlformats.org/officeDocument/2006/relationships/image" Target="../media/image151.png"/><Relationship Id="rId10" Type="http://schemas.openxmlformats.org/officeDocument/2006/relationships/image" Target="../media/image155.jpeg"/><Relationship Id="rId4" Type="http://schemas.openxmlformats.org/officeDocument/2006/relationships/image" Target="../media/image150.png"/><Relationship Id="rId9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159.png"/><Relationship Id="rId7" Type="http://schemas.openxmlformats.org/officeDocument/2006/relationships/image" Target="../media/image143.png"/><Relationship Id="rId12" Type="http://schemas.openxmlformats.org/officeDocument/2006/relationships/image" Target="../media/image165.jpe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png"/><Relationship Id="rId11" Type="http://schemas.openxmlformats.org/officeDocument/2006/relationships/image" Target="../media/image164.jpeg"/><Relationship Id="rId5" Type="http://schemas.openxmlformats.org/officeDocument/2006/relationships/image" Target="../media/image161.png"/><Relationship Id="rId10" Type="http://schemas.openxmlformats.org/officeDocument/2006/relationships/image" Target="../media/image163.jpeg"/><Relationship Id="rId4" Type="http://schemas.openxmlformats.org/officeDocument/2006/relationships/image" Target="../media/image160.png"/><Relationship Id="rId9" Type="http://schemas.openxmlformats.org/officeDocument/2006/relationships/image" Target="../media/image9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167.png"/><Relationship Id="rId7" Type="http://schemas.openxmlformats.org/officeDocument/2006/relationships/image" Target="../media/image171.png"/><Relationship Id="rId12" Type="http://schemas.openxmlformats.org/officeDocument/2006/relationships/image" Target="../media/image174.jpe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11" Type="http://schemas.openxmlformats.org/officeDocument/2006/relationships/image" Target="../media/image173.jpeg"/><Relationship Id="rId5" Type="http://schemas.openxmlformats.org/officeDocument/2006/relationships/image" Target="../media/image169.png"/><Relationship Id="rId10" Type="http://schemas.openxmlformats.org/officeDocument/2006/relationships/image" Target="../media/image172.jpeg"/><Relationship Id="rId4" Type="http://schemas.openxmlformats.org/officeDocument/2006/relationships/image" Target="../media/image168.png"/><Relationship Id="rId9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76.png"/><Relationship Id="rId7" Type="http://schemas.openxmlformats.org/officeDocument/2006/relationships/image" Target="../media/image180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9.png"/><Relationship Id="rId5" Type="http://schemas.openxmlformats.org/officeDocument/2006/relationships/image" Target="../media/image178.png"/><Relationship Id="rId4" Type="http://schemas.openxmlformats.org/officeDocument/2006/relationships/image" Target="../media/image177.png"/><Relationship Id="rId9" Type="http://schemas.openxmlformats.org/officeDocument/2006/relationships/image" Target="../media/image181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2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87848" y="1435102"/>
            <a:ext cx="7750810" cy="3696551"/>
          </a:xfrm>
        </p:spPr>
        <p:txBody>
          <a:bodyPr/>
          <a:lstStyle/>
          <a:p>
            <a:pPr eaLnBrk="1" hangingPunct="1"/>
            <a:r>
              <a:rPr lang="ru-RU" spc="-5" dirty="0"/>
              <a:t>РЕХАБИЛИТАЦИЈА БОЛЕСНИКА НАКОН  ОПЕРАТИВНОГ ЛЕЧЕЊА</a:t>
            </a:r>
            <a:r>
              <a:rPr lang="en-US" spc="-5" dirty="0"/>
              <a:t> </a:t>
            </a:r>
            <a:r>
              <a:rPr lang="sr-Cyrl-CS" spc="-5" dirty="0"/>
              <a:t>УГРАДЊОМ </a:t>
            </a:r>
            <a:r>
              <a:rPr lang="en-US" spc="-5" dirty="0"/>
              <a:t>PTC,PTG</a:t>
            </a:r>
            <a:endParaRPr lang="en-US" altLang="en-US" b="1" dirty="0"/>
          </a:p>
        </p:txBody>
      </p:sp>
      <p:sp>
        <p:nvSpPr>
          <p:cNvPr id="6147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1435100" y="4711700"/>
            <a:ext cx="6383020" cy="1746109"/>
          </a:xfrm>
        </p:spPr>
        <p:txBody>
          <a:bodyPr/>
          <a:lstStyle/>
          <a:p>
            <a:pPr eaLnBrk="1" hangingPunct="1"/>
            <a:r>
              <a:rPr lang="en-US" altLang="en-US" dirty="0" err="1">
                <a:solidFill>
                  <a:schemeClr val="tx1"/>
                </a:solidFill>
              </a:rPr>
              <a:t>Доц</a:t>
            </a:r>
            <a:r>
              <a:rPr lang="en-US" altLang="en-US" dirty="0">
                <a:solidFill>
                  <a:schemeClr val="tx1"/>
                </a:solidFill>
              </a:rPr>
              <a:t>. </a:t>
            </a:r>
            <a:r>
              <a:rPr lang="en-US" altLang="en-US" dirty="0" err="1">
                <a:solidFill>
                  <a:schemeClr val="tx1"/>
                </a:solidFill>
              </a:rPr>
              <a:t>Др</a:t>
            </a:r>
            <a:r>
              <a:rPr lang="en-US" altLang="en-US" dirty="0">
                <a:solidFill>
                  <a:schemeClr val="tx1"/>
                </a:solidFill>
              </a:rPr>
              <a:t> T </a:t>
            </a:r>
            <a:r>
              <a:rPr lang="sr-Cyrl-CS" altLang="en-US" dirty="0">
                <a:solidFill>
                  <a:schemeClr val="tx1"/>
                </a:solidFill>
              </a:rPr>
              <a:t>Луковић</a:t>
            </a: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531"/>
    </mc:Choice>
    <mc:Fallback xmlns="">
      <p:transition spd="slow" advTm="2053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2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2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7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" y="2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92102" y="368302"/>
            <a:ext cx="8610600" cy="761477"/>
          </a:xfrm>
          <a:prstGeom prst="rect">
            <a:avLst/>
          </a:prstGeom>
        </p:spPr>
        <p:txBody>
          <a:bodyPr vert="horz" wrap="square" lIns="0" tIns="144481" rIns="0" bIns="0" rtlCol="0">
            <a:spAutoFit/>
          </a:bodyPr>
          <a:lstStyle/>
          <a:p>
            <a:pPr marL="878646"/>
            <a:r>
              <a:rPr lang="sr-Cyrl-CS" sz="4000" spc="-5" dirty="0"/>
              <a:t>Циљеви рехабилитације након ПТЦ</a:t>
            </a:r>
            <a:endParaRPr sz="4000"/>
          </a:p>
        </p:txBody>
      </p:sp>
      <p:sp>
        <p:nvSpPr>
          <p:cNvPr id="11" name="object 11"/>
          <p:cNvSpPr/>
          <p:nvPr/>
        </p:nvSpPr>
        <p:spPr>
          <a:xfrm>
            <a:off x="6159500" y="2882900"/>
            <a:ext cx="2959100" cy="39497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47804" y="1587502"/>
            <a:ext cx="5864096" cy="36522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4887" indent="-342189">
              <a:buClr>
                <a:srgbClr val="000000"/>
              </a:buClr>
              <a:buFontTx/>
              <a:buChar char="•"/>
              <a:tabLst>
                <a:tab pos="355522" algn="l"/>
              </a:tabLst>
            </a:pPr>
            <a:r>
              <a:rPr lang="ru-RU" sz="3200" spc="-10" dirty="0">
                <a:latin typeface="Arial"/>
                <a:cs typeface="Arial"/>
              </a:rPr>
              <a:t>едукација</a:t>
            </a:r>
            <a:endParaRPr lang="ru-RU" sz="3200" dirty="0">
              <a:latin typeface="Arial"/>
              <a:cs typeface="Arial"/>
            </a:endParaRPr>
          </a:p>
          <a:p>
            <a:pPr marL="354887" indent="-342189">
              <a:buClr>
                <a:srgbClr val="000000"/>
              </a:buClr>
              <a:buChar char="•"/>
              <a:tabLst>
                <a:tab pos="355522" algn="l"/>
              </a:tabLst>
            </a:pPr>
            <a:r>
              <a:rPr lang="ru-RU" sz="3200" spc="-10" dirty="0">
                <a:latin typeface="Arial"/>
                <a:cs typeface="Arial"/>
              </a:rPr>
              <a:t>повратак свакодневним</a:t>
            </a:r>
            <a:r>
              <a:rPr lang="ru-RU" sz="3200" spc="45" dirty="0">
                <a:latin typeface="Arial"/>
                <a:cs typeface="Arial"/>
              </a:rPr>
              <a:t> </a:t>
            </a:r>
            <a:r>
              <a:rPr lang="ru-RU" sz="3200" spc="-10" dirty="0">
                <a:latin typeface="Arial"/>
                <a:cs typeface="Arial"/>
              </a:rPr>
              <a:t>активностима</a:t>
            </a:r>
            <a:endParaRPr lang="ru-RU" sz="3200" dirty="0">
              <a:latin typeface="Arial"/>
              <a:cs typeface="Arial"/>
            </a:endParaRPr>
          </a:p>
          <a:p>
            <a:pPr marL="354887" indent="-342189">
              <a:spcBef>
                <a:spcPts val="760"/>
              </a:spcBef>
              <a:buClr>
                <a:srgbClr val="000000"/>
              </a:buClr>
              <a:buChar char="•"/>
              <a:tabLst>
                <a:tab pos="355522" algn="l"/>
              </a:tabLst>
            </a:pPr>
            <a:r>
              <a:rPr lang="ru-RU" sz="3200" spc="-10" dirty="0">
                <a:latin typeface="Arial"/>
                <a:cs typeface="Arial"/>
              </a:rPr>
              <a:t>повратак </a:t>
            </a:r>
            <a:r>
              <a:rPr lang="ru-RU" sz="3200" spc="-5" dirty="0">
                <a:latin typeface="Arial"/>
                <a:cs typeface="Arial"/>
              </a:rPr>
              <a:t>на радно</a:t>
            </a:r>
            <a:r>
              <a:rPr lang="ru-RU" sz="3200" spc="-25" dirty="0">
                <a:latin typeface="Arial"/>
                <a:cs typeface="Arial"/>
              </a:rPr>
              <a:t> </a:t>
            </a:r>
            <a:r>
              <a:rPr lang="ru-RU" sz="3200" spc="-10" dirty="0">
                <a:latin typeface="Arial"/>
                <a:cs typeface="Arial"/>
              </a:rPr>
              <a:t>место</a:t>
            </a:r>
          </a:p>
          <a:p>
            <a:pPr marL="354887" indent="-342189">
              <a:spcBef>
                <a:spcPts val="760"/>
              </a:spcBef>
              <a:buClr>
                <a:srgbClr val="000000"/>
              </a:buClr>
              <a:tabLst>
                <a:tab pos="355522" algn="l"/>
              </a:tabLst>
            </a:pPr>
            <a:r>
              <a:rPr lang="ru-RU" sz="3200" spc="-10" dirty="0">
                <a:solidFill>
                  <a:srgbClr val="FF0000"/>
                </a:solidFill>
                <a:latin typeface="Arial"/>
                <a:cs typeface="Arial"/>
              </a:rPr>
              <a:t>Физикално лечење почиње пре операције, а траје читавог живота</a:t>
            </a:r>
            <a:endParaRPr lang="ru-RU" sz="3200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294"/>
    </mc:Choice>
    <mc:Fallback xmlns="">
      <p:transition spd="slow" advTm="26294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1" y="371855"/>
            <a:ext cx="8332218" cy="677108"/>
          </a:xfrm>
        </p:spPr>
        <p:txBody>
          <a:bodyPr>
            <a:normAutofit fontScale="90000"/>
          </a:bodyPr>
          <a:lstStyle/>
          <a:p>
            <a:r>
              <a:rPr lang="sr-Cyrl-CS" dirty="0"/>
              <a:t> Зашто је неопходна рехабилитација код болесника са ПТЦ?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3" y="1624076"/>
            <a:ext cx="7921497" cy="4383024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sr-Cyrl-CS" dirty="0"/>
              <a:t> Смањује тегобе</a:t>
            </a:r>
          </a:p>
          <a:p>
            <a:pPr>
              <a:buFont typeface="Arial" pitchFamily="34" charset="0"/>
              <a:buChar char="•"/>
            </a:pPr>
            <a:r>
              <a:rPr lang="sr-Cyrl-CS" dirty="0"/>
              <a:t> Омогућава вертикализацију</a:t>
            </a:r>
          </a:p>
          <a:p>
            <a:pPr>
              <a:buFont typeface="Arial" pitchFamily="34" charset="0"/>
              <a:buChar char="•"/>
            </a:pPr>
            <a:r>
              <a:rPr lang="sr-Cyrl-CS" dirty="0"/>
              <a:t> Утиче на  век протезе</a:t>
            </a:r>
          </a:p>
          <a:p>
            <a:pPr>
              <a:buFont typeface="Arial" pitchFamily="34" charset="0"/>
              <a:buChar char="•"/>
            </a:pPr>
            <a:r>
              <a:rPr lang="sr-Cyrl-CS" dirty="0"/>
              <a:t> Утиче на дужину и квалитет живота</a:t>
            </a:r>
          </a:p>
          <a:p>
            <a:pPr>
              <a:buFont typeface="Arial" pitchFamily="34" charset="0"/>
              <a:buChar char="•"/>
            </a:pPr>
            <a:r>
              <a:rPr lang="sr-Cyrl-CS" dirty="0"/>
              <a:t> Врши превенцију  неких компликација</a:t>
            </a:r>
          </a:p>
          <a:p>
            <a:pPr>
              <a:buFont typeface="Arial" pitchFamily="34" charset="0"/>
              <a:buChar char="•"/>
            </a:pPr>
            <a:r>
              <a:rPr lang="sr-Cyrl-CS" dirty="0"/>
              <a:t> Скраћује хоспитализацију </a:t>
            </a:r>
          </a:p>
          <a:p>
            <a:pPr>
              <a:buFont typeface="Arial" pitchFamily="34" charset="0"/>
              <a:buChar char="•"/>
            </a:pPr>
            <a:r>
              <a:rPr lang="sr-Cyrl-CS" dirty="0"/>
              <a:t> Смањује трошкове лечења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363"/>
    </mc:Choice>
    <mc:Fallback xmlns="">
      <p:transition spd="slow" advTm="27363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677108"/>
          </a:xfrm>
        </p:spPr>
        <p:txBody>
          <a:bodyPr>
            <a:normAutofit fontScale="90000"/>
          </a:bodyPr>
          <a:lstStyle/>
          <a:p>
            <a:r>
              <a:rPr lang="sr-Cyrl-CS" dirty="0"/>
              <a:t> Други оперативни циљеви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3" y="1624078"/>
            <a:ext cx="7845297" cy="1846659"/>
          </a:xfrm>
        </p:spPr>
        <p:txBody>
          <a:bodyPr>
            <a:noAutofit/>
          </a:bodyPr>
          <a:lstStyle/>
          <a:p>
            <a:r>
              <a:rPr lang="sr-Cyrl-CS" dirty="0"/>
              <a:t>Дужина</a:t>
            </a:r>
            <a:r>
              <a:rPr lang="sr-Latn-CS" dirty="0"/>
              <a:t> </a:t>
            </a:r>
            <a:r>
              <a:rPr lang="sr-Cyrl-CS" dirty="0"/>
              <a:t>ногу</a:t>
            </a:r>
            <a:r>
              <a:rPr lang="sr-Latn-CS" dirty="0"/>
              <a:t> </a:t>
            </a:r>
            <a:r>
              <a:rPr lang="sr-Cyrl-CS" dirty="0"/>
              <a:t>је</a:t>
            </a:r>
            <a:r>
              <a:rPr lang="sr-Latn-CS" dirty="0"/>
              <a:t> </a:t>
            </a:r>
            <a:r>
              <a:rPr lang="sr-Cyrl-CS" dirty="0"/>
              <a:t>један</a:t>
            </a:r>
            <a:r>
              <a:rPr lang="sr-Latn-CS" dirty="0"/>
              <a:t> </a:t>
            </a:r>
            <a:r>
              <a:rPr lang="sr-Cyrl-CS" dirty="0"/>
              <a:t>од</a:t>
            </a:r>
            <a:r>
              <a:rPr lang="sr-Latn-CS" dirty="0"/>
              <a:t> </a:t>
            </a:r>
            <a:r>
              <a:rPr lang="sr-Cyrl-CS" dirty="0"/>
              <a:t>најзначајнијих</a:t>
            </a:r>
            <a:r>
              <a:rPr lang="sr-Latn-CS" dirty="0"/>
              <a:t> </a:t>
            </a:r>
            <a:r>
              <a:rPr lang="sr-Cyrl-CS" dirty="0"/>
              <a:t>фактора</a:t>
            </a:r>
            <a:r>
              <a:rPr lang="sr-Latn-CS" dirty="0"/>
              <a:t> </a:t>
            </a:r>
            <a:r>
              <a:rPr lang="sr-Cyrl-CS" dirty="0"/>
              <a:t>које</a:t>
            </a:r>
            <a:r>
              <a:rPr lang="sr-Latn-CS" dirty="0"/>
              <a:t> </a:t>
            </a:r>
            <a:r>
              <a:rPr lang="sr-Cyrl-CS" dirty="0"/>
              <a:t>треба</a:t>
            </a:r>
            <a:r>
              <a:rPr lang="sr-Latn-CS" dirty="0"/>
              <a:t> </a:t>
            </a:r>
            <a:r>
              <a:rPr lang="sr-Cyrl-CS" dirty="0"/>
              <a:t>рестаурирати</a:t>
            </a:r>
            <a:r>
              <a:rPr lang="sr-Latn-CS" dirty="0"/>
              <a:t>, </a:t>
            </a:r>
            <a:r>
              <a:rPr lang="sr-Cyrl-CS" dirty="0"/>
              <a:t>уједно</a:t>
            </a:r>
            <a:r>
              <a:rPr lang="sr-Latn-CS" dirty="0"/>
              <a:t> </a:t>
            </a:r>
            <a:r>
              <a:rPr lang="sr-Cyrl-CS" dirty="0"/>
              <a:t>и</a:t>
            </a:r>
            <a:r>
              <a:rPr lang="sr-Latn-CS" dirty="0"/>
              <a:t> </a:t>
            </a:r>
            <a:r>
              <a:rPr lang="sr-Cyrl-CS" dirty="0"/>
              <a:t>један</a:t>
            </a:r>
            <a:r>
              <a:rPr lang="sr-Latn-CS" dirty="0"/>
              <a:t> </a:t>
            </a:r>
            <a:r>
              <a:rPr lang="sr-Cyrl-CS" dirty="0"/>
              <a:t>од</a:t>
            </a:r>
            <a:r>
              <a:rPr lang="sr-Latn-CS" dirty="0"/>
              <a:t> </a:t>
            </a:r>
            <a:r>
              <a:rPr lang="sr-Cyrl-CS" dirty="0"/>
              <a:t>најтежих</a:t>
            </a:r>
            <a:r>
              <a:rPr lang="sr-Latn-CS" dirty="0"/>
              <a:t> </a:t>
            </a:r>
            <a:r>
              <a:rPr lang="sr-Cyrl-CS" dirty="0"/>
              <a:t>задатака</a:t>
            </a:r>
            <a:r>
              <a:rPr lang="sr-Latn-CS" dirty="0"/>
              <a:t> </a:t>
            </a:r>
            <a:r>
              <a:rPr lang="sr-Cyrl-CS" dirty="0"/>
              <a:t>у</a:t>
            </a:r>
            <a:r>
              <a:rPr lang="sr-Latn-CS" dirty="0"/>
              <a:t> </a:t>
            </a:r>
            <a:r>
              <a:rPr lang="sr-Cyrl-CS" dirty="0"/>
              <a:t>току</a:t>
            </a:r>
            <a:r>
              <a:rPr lang="sr-Latn-CS" dirty="0"/>
              <a:t> </a:t>
            </a:r>
            <a:r>
              <a:rPr lang="sr-Cyrl-CS" dirty="0"/>
              <a:t>замене</a:t>
            </a:r>
            <a:r>
              <a:rPr lang="sr-Latn-CS" dirty="0"/>
              <a:t> </a:t>
            </a:r>
            <a:r>
              <a:rPr lang="sr-Cyrl-CS" dirty="0"/>
              <a:t>кука</a:t>
            </a:r>
            <a:r>
              <a:rPr lang="sr-Latn-CS" dirty="0"/>
              <a:t> </a:t>
            </a:r>
            <a:r>
              <a:rPr lang="sr-Cyrl-CS" dirty="0"/>
              <a:t>вештачким</a:t>
            </a:r>
            <a:r>
              <a:rPr lang="sr-Latn-CS" dirty="0"/>
              <a:t>.</a:t>
            </a:r>
          </a:p>
          <a:p>
            <a:r>
              <a:rPr lang="sr-Cyrl-CS" dirty="0"/>
              <a:t>Зависи</a:t>
            </a:r>
            <a:r>
              <a:rPr lang="sr-Latn-CS" dirty="0"/>
              <a:t> </a:t>
            </a:r>
            <a:r>
              <a:rPr lang="sr-Cyrl-CS" dirty="0"/>
              <a:t>од</a:t>
            </a:r>
            <a:r>
              <a:rPr lang="sr-Latn-CS" dirty="0"/>
              <a:t> </a:t>
            </a:r>
            <a:r>
              <a:rPr lang="sr-Cyrl-CS" dirty="0"/>
              <a:t>свих</a:t>
            </a:r>
            <a:r>
              <a:rPr lang="sr-Latn-CS" dirty="0"/>
              <a:t> </a:t>
            </a:r>
            <a:r>
              <a:rPr lang="sr-Cyrl-CS" dirty="0"/>
              <a:t>поменутих</a:t>
            </a:r>
            <a:r>
              <a:rPr lang="sr-Latn-CS" dirty="0"/>
              <a:t> </a:t>
            </a:r>
            <a:r>
              <a:rPr lang="sr-Cyrl-CS" dirty="0"/>
              <a:t>биомеханичких</a:t>
            </a:r>
            <a:r>
              <a:rPr lang="sr-Latn-CS" dirty="0"/>
              <a:t> </a:t>
            </a:r>
            <a:r>
              <a:rPr lang="sr-Cyrl-CS" dirty="0"/>
              <a:t>фактора</a:t>
            </a:r>
            <a:r>
              <a:rPr lang="sr-Latn-CS" dirty="0"/>
              <a:t>, </a:t>
            </a:r>
            <a:r>
              <a:rPr lang="sr-Cyrl-CS" dirty="0"/>
              <a:t> дизајна</a:t>
            </a:r>
            <a:r>
              <a:rPr lang="sr-Latn-CS" dirty="0"/>
              <a:t> </a:t>
            </a:r>
            <a:r>
              <a:rPr lang="sr-Cyrl-CS" dirty="0"/>
              <a:t>имплантата</a:t>
            </a:r>
            <a:r>
              <a:rPr lang="sr-Latn-CS" dirty="0"/>
              <a:t> </a:t>
            </a:r>
            <a:r>
              <a:rPr lang="sr-Cyrl-CS" dirty="0"/>
              <a:t>и</a:t>
            </a:r>
            <a:r>
              <a:rPr lang="sr-Latn-CS" dirty="0"/>
              <a:t> </a:t>
            </a:r>
            <a:r>
              <a:rPr lang="sr-Cyrl-CS" dirty="0"/>
              <a:t>позиције</a:t>
            </a:r>
          </a:p>
          <a:p>
            <a:r>
              <a:rPr lang="sr-Cyrl-CS" dirty="0"/>
              <a:t>Физијатар еведентира,прати и по потреби коригује абревацију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858"/>
    </mc:Choice>
    <mc:Fallback xmlns="">
      <p:transition spd="slow" advTm="22858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677108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dirty="0"/>
              <a:t>Врсте</a:t>
            </a:r>
            <a:r>
              <a:rPr lang="en-US" dirty="0"/>
              <a:t> </a:t>
            </a:r>
            <a:r>
              <a:rPr lang="sr-Cyrl-CS" dirty="0"/>
              <a:t>ендопротезе кука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5" y="1624076"/>
            <a:ext cx="8073897" cy="517064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sr-Cyrl-CS" sz="2400" dirty="0"/>
              <a:t>Парцијална ендопротеза</a:t>
            </a:r>
          </a:p>
          <a:p>
            <a:pPr>
              <a:buFont typeface="Wingdings" pitchFamily="2" charset="2"/>
              <a:buChar char="v"/>
            </a:pPr>
            <a:r>
              <a:rPr lang="sr-Cyrl-CS" sz="2400" dirty="0"/>
              <a:t>Тотална ендопротеза  (170-190 годишње)</a:t>
            </a:r>
          </a:p>
          <a:p>
            <a:pPr>
              <a:buNone/>
            </a:pPr>
            <a:r>
              <a:rPr lang="sr-Cyrl-CS" sz="2400" dirty="0"/>
              <a:t>                       - пластичан ацетабуларни део</a:t>
            </a:r>
          </a:p>
          <a:p>
            <a:pPr>
              <a:buNone/>
            </a:pPr>
            <a:r>
              <a:rPr lang="sr-Cyrl-CS" sz="2400" dirty="0"/>
              <a:t>                       - метални феморални део</a:t>
            </a:r>
          </a:p>
          <a:p>
            <a:pPr>
              <a:buNone/>
            </a:pPr>
            <a:r>
              <a:rPr lang="sr-Cyrl-CS" sz="2400" dirty="0"/>
              <a:t>           Цементне  (25-30%)</a:t>
            </a:r>
          </a:p>
          <a:p>
            <a:pPr>
              <a:buNone/>
            </a:pPr>
            <a:r>
              <a:rPr lang="sr-Cyrl-CS" sz="2400" dirty="0"/>
              <a:t>           Бесцементне (40-50%)</a:t>
            </a:r>
          </a:p>
          <a:p>
            <a:pPr>
              <a:buNone/>
            </a:pPr>
            <a:r>
              <a:rPr lang="sr-Cyrl-CS" sz="2400" dirty="0"/>
              <a:t>           Хибридне (до 10%)</a:t>
            </a:r>
          </a:p>
          <a:p>
            <a:endParaRPr lang="sr-Cyrl-CS" sz="2400" dirty="0"/>
          </a:p>
          <a:p>
            <a:r>
              <a:rPr lang="sr-Cyrl-CS" sz="2400" dirty="0"/>
              <a:t>Ревизионе протезе</a:t>
            </a:r>
          </a:p>
          <a:p>
            <a:r>
              <a:rPr lang="sr-Cyrl-CS" sz="2400" dirty="0"/>
              <a:t>Могуће је обострано урадити оба кука (фонд)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341"/>
    </mc:Choice>
    <mc:Fallback xmlns="">
      <p:transition spd="slow" advTm="2634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7"/>
            <a:ext cx="7825237" cy="492443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sz="3200" dirty="0"/>
              <a:t>Функционално оштећење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5" y="1130302"/>
            <a:ext cx="7997697" cy="443198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sr-Cyrl-CS" dirty="0"/>
              <a:t>Након постављања идикације за оперативним лечењем потребно је сагледати следеће чињенице:</a:t>
            </a:r>
          </a:p>
          <a:p>
            <a:pPr>
              <a:buFont typeface="Arial" pitchFamily="34" charset="0"/>
              <a:buChar char="•"/>
            </a:pPr>
            <a:r>
              <a:rPr lang="sr-Cyrl-CS" dirty="0"/>
              <a:t> Степен функционалног оштећења кука</a:t>
            </a:r>
          </a:p>
          <a:p>
            <a:pPr>
              <a:buFont typeface="Arial" pitchFamily="34" charset="0"/>
              <a:buChar char="•"/>
            </a:pPr>
            <a:r>
              <a:rPr lang="sr-Cyrl-CS" dirty="0"/>
              <a:t> Стање другог кука, колена и лумбалне кичме </a:t>
            </a:r>
          </a:p>
          <a:p>
            <a:pPr>
              <a:buFont typeface="Arial" pitchFamily="34" charset="0"/>
              <a:buChar char="•"/>
            </a:pPr>
            <a:r>
              <a:rPr lang="sr-Cyrl-CS" dirty="0"/>
              <a:t> Животно доба болесника (раније је оперативно лечење кука било резервисано за старије особе)</a:t>
            </a:r>
          </a:p>
          <a:p>
            <a:pPr>
              <a:buFont typeface="Arial" pitchFamily="34" charset="0"/>
              <a:buChar char="•"/>
            </a:pPr>
            <a:r>
              <a:rPr lang="sr-Cyrl-CS" dirty="0"/>
              <a:t> Пратеће болести</a:t>
            </a:r>
          </a:p>
          <a:p>
            <a:pPr>
              <a:buFont typeface="Arial" pitchFamily="34" charset="0"/>
              <a:buChar char="•"/>
            </a:pPr>
            <a:r>
              <a:rPr lang="sr-Cyrl-CS" dirty="0"/>
              <a:t> Мотивација</a:t>
            </a:r>
          </a:p>
          <a:p>
            <a:pPr>
              <a:buFont typeface="Arial" pitchFamily="34" charset="0"/>
              <a:buChar char="•"/>
            </a:pPr>
            <a:r>
              <a:rPr lang="sr-Cyrl-CS" dirty="0"/>
              <a:t> Подршка породице</a:t>
            </a:r>
          </a:p>
          <a:p>
            <a:endParaRPr lang="sr-Cyrl-CS" dirty="0"/>
          </a:p>
          <a:p>
            <a:pPr>
              <a:buNone/>
            </a:pPr>
            <a:r>
              <a:rPr lang="sr-Cyrl-CS" dirty="0"/>
              <a:t>Степен функционалног оштећења ( </a:t>
            </a:r>
            <a:r>
              <a:rPr lang="sr-Latn-CS" dirty="0"/>
              <a:t>Merle D</a:t>
            </a:r>
            <a:r>
              <a:rPr lang="en-US" dirty="0"/>
              <a:t>’</a:t>
            </a:r>
            <a:r>
              <a:rPr lang="sr-Latn-CS" dirty="0"/>
              <a:t> Aubigne </a:t>
            </a:r>
            <a:r>
              <a:rPr lang="sr-Cyrl-CS" dirty="0"/>
              <a:t> од 0-6)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195"/>
    </mc:Choice>
    <mc:Fallback xmlns="">
      <p:transition spd="slow" advTm="30195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677108"/>
          </a:xfrm>
        </p:spPr>
        <p:txBody>
          <a:bodyPr>
            <a:normAutofit fontScale="90000"/>
          </a:bodyPr>
          <a:lstStyle/>
          <a:p>
            <a:r>
              <a:rPr lang="sr-Cyrl-CS" dirty="0"/>
              <a:t>Прелом врата бутне кости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28257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977900"/>
            <a:ext cx="8369300" cy="585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93"/>
    </mc:Choice>
    <mc:Fallback xmlns="">
      <p:transition spd="slow" advTm="10993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139701"/>
            <a:ext cx="7825237" cy="1477328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  </a:t>
            </a:r>
            <a:r>
              <a:rPr lang="sr-Cyrl-CS" sz="3200" dirty="0"/>
              <a:t>Дегенеративне</a:t>
            </a:r>
            <a:r>
              <a:rPr lang="en-US" sz="3200" dirty="0"/>
              <a:t> </a:t>
            </a:r>
            <a:r>
              <a:rPr lang="sr-Cyrl-CS" sz="3200" dirty="0"/>
              <a:t>промене</a:t>
            </a:r>
            <a:r>
              <a:rPr lang="en-US" sz="3200" dirty="0"/>
              <a:t> </a:t>
            </a:r>
            <a:r>
              <a:rPr lang="sr-Cyrl-CS" sz="3200" dirty="0"/>
              <a:t>на</a:t>
            </a:r>
            <a:r>
              <a:rPr lang="en-US" sz="3200" dirty="0"/>
              <a:t> </a:t>
            </a:r>
            <a:r>
              <a:rPr lang="sr-Cyrl-CS" sz="3200" dirty="0"/>
              <a:t>глави</a:t>
            </a:r>
            <a:r>
              <a:rPr lang="en-US" sz="3200" dirty="0"/>
              <a:t> </a:t>
            </a:r>
            <a:r>
              <a:rPr lang="sr-Cyrl-CS" sz="3200" dirty="0"/>
              <a:t>десне</a:t>
            </a:r>
            <a:r>
              <a:rPr lang="en-US" sz="3200" dirty="0"/>
              <a:t> </a:t>
            </a:r>
            <a:r>
              <a:rPr lang="sr-Cyrl-CS" sz="3200" dirty="0"/>
              <a:t>бутне</a:t>
            </a:r>
            <a:r>
              <a:rPr lang="en-US" sz="3200" dirty="0"/>
              <a:t> </a:t>
            </a:r>
            <a:r>
              <a:rPr lang="sr-Cyrl-CS" sz="3200" dirty="0"/>
              <a:t>кости</a:t>
            </a:r>
            <a:r>
              <a:rPr lang="en-US" sz="3200" dirty="0"/>
              <a:t> </a:t>
            </a:r>
            <a:br>
              <a:rPr lang="en-US" sz="3200" b="1" dirty="0"/>
            </a:b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28635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901702"/>
            <a:ext cx="7759700" cy="628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90"/>
    </mc:Choice>
    <mc:Fallback xmlns="">
      <p:transition spd="slow" advTm="939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677108"/>
          </a:xfrm>
        </p:spPr>
        <p:txBody>
          <a:bodyPr>
            <a:normAutofit fontScale="90000"/>
          </a:bodyPr>
          <a:lstStyle/>
          <a:p>
            <a:r>
              <a:rPr lang="sr-Cyrl-CS" dirty="0"/>
              <a:t>Врсте</a:t>
            </a:r>
            <a:r>
              <a:rPr lang="en-US" dirty="0"/>
              <a:t> </a:t>
            </a:r>
            <a:r>
              <a:rPr lang="sr-Cyrl-CS" dirty="0"/>
              <a:t>ендопротеза</a:t>
            </a:r>
            <a:r>
              <a:rPr lang="en-US" dirty="0"/>
              <a:t> </a:t>
            </a:r>
            <a:r>
              <a:rPr lang="sr-Cyrl-CS" dirty="0"/>
              <a:t>кука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15900" y="1624078"/>
            <a:ext cx="8686801" cy="443198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sr-Cyrl-CS" dirty="0"/>
              <a:t>Према</a:t>
            </a:r>
            <a:r>
              <a:rPr lang="de-DE" dirty="0"/>
              <a:t> </a:t>
            </a:r>
            <a:r>
              <a:rPr lang="sr-Cyrl-CS" dirty="0"/>
              <a:t>начину</a:t>
            </a:r>
            <a:r>
              <a:rPr lang="de-DE" dirty="0"/>
              <a:t> </a:t>
            </a:r>
            <a:r>
              <a:rPr lang="sr-Cyrl-CS" dirty="0"/>
              <a:t>фиксације</a:t>
            </a:r>
            <a:r>
              <a:rPr lang="de-DE" dirty="0"/>
              <a:t> </a:t>
            </a:r>
            <a:r>
              <a:rPr lang="sr-Cyrl-CS" dirty="0"/>
              <a:t>ендопротезе</a:t>
            </a:r>
            <a:r>
              <a:rPr lang="de-DE" dirty="0"/>
              <a:t> </a:t>
            </a:r>
            <a:r>
              <a:rPr lang="sr-Cyrl-CS" dirty="0"/>
              <a:t>кука</a:t>
            </a:r>
            <a:r>
              <a:rPr lang="de-DE" dirty="0"/>
              <a:t> </a:t>
            </a:r>
            <a:r>
              <a:rPr lang="sr-Cyrl-CS" dirty="0"/>
              <a:t>постоје</a:t>
            </a:r>
            <a:r>
              <a:rPr lang="de-DE" dirty="0"/>
              <a:t> </a:t>
            </a:r>
            <a:r>
              <a:rPr lang="sr-Cyrl-CS" dirty="0"/>
              <a:t>цементне</a:t>
            </a:r>
            <a:r>
              <a:rPr lang="de-DE" dirty="0"/>
              <a:t>, </a:t>
            </a:r>
            <a:r>
              <a:rPr lang="sr-Cyrl-CS" dirty="0"/>
              <a:t>бесцементне</a:t>
            </a:r>
            <a:r>
              <a:rPr lang="de-DE" dirty="0"/>
              <a:t> </a:t>
            </a:r>
            <a:r>
              <a:rPr lang="sr-Cyrl-CS" dirty="0"/>
              <a:t>и</a:t>
            </a:r>
            <a:r>
              <a:rPr lang="de-DE" dirty="0"/>
              <a:t> </a:t>
            </a:r>
            <a:r>
              <a:rPr lang="sr-Cyrl-CS" dirty="0"/>
              <a:t>хибридне</a:t>
            </a:r>
            <a:r>
              <a:rPr lang="de-DE" dirty="0"/>
              <a:t> </a:t>
            </a:r>
            <a:r>
              <a:rPr lang="sr-Cyrl-CS" dirty="0"/>
              <a:t>ендопротезе</a:t>
            </a:r>
          </a:p>
          <a:p>
            <a:pPr>
              <a:buNone/>
            </a:pPr>
            <a:r>
              <a:rPr lang="sr-Cyrl-CS" dirty="0"/>
              <a:t>Разлике: </a:t>
            </a:r>
          </a:p>
          <a:p>
            <a:pPr>
              <a:buFont typeface="Arial" pitchFamily="34" charset="0"/>
              <a:buChar char="•"/>
            </a:pPr>
            <a:r>
              <a:rPr lang="sr-Cyrl-CS" dirty="0"/>
              <a:t> у</a:t>
            </a:r>
            <a:r>
              <a:rPr lang="en-US" dirty="0"/>
              <a:t> </a:t>
            </a:r>
            <a:r>
              <a:rPr lang="sr-Cyrl-CS" dirty="0"/>
              <a:t>начину</a:t>
            </a:r>
            <a:r>
              <a:rPr lang="en-US" dirty="0"/>
              <a:t> </a:t>
            </a:r>
            <a:r>
              <a:rPr lang="sr-Cyrl-CS" dirty="0"/>
              <a:t>фиксације</a:t>
            </a:r>
            <a:r>
              <a:rPr lang="en-US" dirty="0"/>
              <a:t>,</a:t>
            </a:r>
            <a:endParaRPr lang="sr-Cyrl-CS" dirty="0"/>
          </a:p>
          <a:p>
            <a:pPr>
              <a:buFont typeface="Arial" pitchFamily="34" charset="0"/>
              <a:buChar char="•"/>
            </a:pPr>
            <a:r>
              <a:rPr lang="sr-Cyrl-CS" dirty="0"/>
              <a:t> у</a:t>
            </a:r>
            <a:r>
              <a:rPr lang="en-US" dirty="0"/>
              <a:t>  </a:t>
            </a:r>
            <a:r>
              <a:rPr lang="sr-Cyrl-CS" dirty="0"/>
              <a:t>облику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sr-Cyrl-CS" dirty="0"/>
              <a:t>површинама (</a:t>
            </a:r>
            <a:r>
              <a:rPr lang="en-US" dirty="0"/>
              <a:t> </a:t>
            </a:r>
            <a:r>
              <a:rPr lang="sr-Cyrl-CS" dirty="0"/>
              <a:t>цементне</a:t>
            </a:r>
            <a:r>
              <a:rPr lang="en-US" dirty="0"/>
              <a:t> </a:t>
            </a:r>
            <a:r>
              <a:rPr lang="sr-Cyrl-CS" dirty="0"/>
              <a:t>су</a:t>
            </a:r>
            <a:r>
              <a:rPr lang="en-US" dirty="0"/>
              <a:t> </a:t>
            </a:r>
            <a:r>
              <a:rPr lang="sr-Cyrl-CS" dirty="0"/>
              <a:t>потпуно</a:t>
            </a:r>
            <a:r>
              <a:rPr lang="en-US" dirty="0"/>
              <a:t> </a:t>
            </a:r>
            <a:r>
              <a:rPr lang="sr-Cyrl-CS" dirty="0"/>
              <a:t>глатке</a:t>
            </a:r>
            <a:r>
              <a:rPr lang="en-US" dirty="0"/>
              <a:t>, </a:t>
            </a:r>
            <a:r>
              <a:rPr lang="sr-Cyrl-CS" dirty="0"/>
              <a:t> </a:t>
            </a:r>
            <a:r>
              <a:rPr lang="en-US" dirty="0"/>
              <a:t> </a:t>
            </a:r>
            <a:r>
              <a:rPr lang="sr-Cyrl-CS" dirty="0"/>
              <a:t>бесцементне</a:t>
            </a:r>
            <a:r>
              <a:rPr lang="en-US" dirty="0"/>
              <a:t>  </a:t>
            </a:r>
            <a:r>
              <a:rPr lang="sr-Cyrl-CS" dirty="0"/>
              <a:t>храпаве</a:t>
            </a:r>
            <a:r>
              <a:rPr lang="en-US" dirty="0"/>
              <a:t>, </a:t>
            </a:r>
            <a:r>
              <a:rPr lang="sr-Cyrl-CS" dirty="0"/>
              <a:t>с</a:t>
            </a:r>
            <a:r>
              <a:rPr lang="en-US" dirty="0"/>
              <a:t> </a:t>
            </a:r>
            <a:r>
              <a:rPr lang="sr-Cyrl-CS" dirty="0"/>
              <a:t>микро</a:t>
            </a:r>
            <a:r>
              <a:rPr lang="en-US" dirty="0"/>
              <a:t> </a:t>
            </a:r>
            <a:r>
              <a:rPr lang="sr-Cyrl-CS" dirty="0"/>
              <a:t>и</a:t>
            </a:r>
            <a:r>
              <a:rPr lang="en-US" dirty="0"/>
              <a:t> </a:t>
            </a:r>
            <a:r>
              <a:rPr lang="sr-Cyrl-CS" dirty="0"/>
              <a:t>макро</a:t>
            </a:r>
            <a:r>
              <a:rPr lang="en-US" dirty="0"/>
              <a:t> </a:t>
            </a:r>
            <a:r>
              <a:rPr lang="sr-Cyrl-CS" dirty="0"/>
              <a:t>порама</a:t>
            </a:r>
            <a:r>
              <a:rPr lang="en-US" dirty="0"/>
              <a:t> </a:t>
            </a:r>
            <a:r>
              <a:rPr lang="sr-Cyrl-CS" dirty="0"/>
              <a:t>у</a:t>
            </a:r>
            <a:r>
              <a:rPr lang="en-US" dirty="0"/>
              <a:t> </a:t>
            </a:r>
            <a:r>
              <a:rPr lang="sr-Cyrl-CS" dirty="0"/>
              <a:t>које</a:t>
            </a:r>
            <a:r>
              <a:rPr lang="en-US" dirty="0"/>
              <a:t> </a:t>
            </a:r>
            <a:r>
              <a:rPr lang="sr-Cyrl-CS" dirty="0"/>
              <a:t>касније</a:t>
            </a:r>
            <a:r>
              <a:rPr lang="en-US" dirty="0"/>
              <a:t> </a:t>
            </a:r>
            <a:r>
              <a:rPr lang="sr-Cyrl-CS" dirty="0"/>
              <a:t>ураста</a:t>
            </a:r>
            <a:r>
              <a:rPr lang="en-US" dirty="0"/>
              <a:t> </a:t>
            </a:r>
            <a:r>
              <a:rPr lang="sr-Cyrl-CS" dirty="0"/>
              <a:t>кост)</a:t>
            </a:r>
          </a:p>
          <a:p>
            <a:pPr>
              <a:buFont typeface="Arial" pitchFamily="34" charset="0"/>
              <a:buChar char="•"/>
            </a:pPr>
            <a:r>
              <a:rPr lang="sr-Cyrl-CS" dirty="0"/>
              <a:t> у трајности</a:t>
            </a:r>
          </a:p>
          <a:p>
            <a:pPr>
              <a:buFont typeface="Arial" pitchFamily="34" charset="0"/>
              <a:buChar char="•"/>
            </a:pPr>
            <a:r>
              <a:rPr lang="sr-Cyrl-CS" dirty="0"/>
              <a:t> у цени</a:t>
            </a:r>
            <a:endParaRPr lang="en-US" dirty="0"/>
          </a:p>
          <a:p>
            <a:pPr>
              <a:buFont typeface="Arial" pitchFamily="34" charset="0"/>
              <a:buChar char="•"/>
            </a:pPr>
            <a:endParaRPr lang="sr-Cyrl-CS" dirty="0"/>
          </a:p>
          <a:p>
            <a:pPr>
              <a:buNone/>
            </a:pPr>
            <a:r>
              <a:rPr lang="en-US" dirty="0"/>
              <a:t>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531"/>
    </mc:Choice>
    <mc:Fallback xmlns="">
      <p:transition spd="slow" advTm="2353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677108"/>
          </a:xfrm>
        </p:spPr>
        <p:txBody>
          <a:bodyPr>
            <a:normAutofit fontScale="90000"/>
          </a:bodyPr>
          <a:lstStyle/>
          <a:p>
            <a:r>
              <a:rPr lang="sr-Cyrl-CS" dirty="0"/>
              <a:t>?избор ПТЦ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5" y="1282700"/>
            <a:ext cx="7083297" cy="553997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sr-Cyrl-CS" sz="2800" dirty="0"/>
              <a:t>Врста</a:t>
            </a:r>
            <a:r>
              <a:rPr lang="en-US" sz="2800" dirty="0"/>
              <a:t> </a:t>
            </a:r>
            <a:r>
              <a:rPr lang="sr-Cyrl-CS" sz="2800" dirty="0"/>
              <a:t>протезе</a:t>
            </a:r>
            <a:r>
              <a:rPr lang="en-US" sz="2800" dirty="0"/>
              <a:t> </a:t>
            </a:r>
            <a:r>
              <a:rPr lang="sr-Cyrl-CS" sz="2800" dirty="0"/>
              <a:t>кука</a:t>
            </a:r>
            <a:r>
              <a:rPr lang="en-US" sz="2800" dirty="0"/>
              <a:t> </a:t>
            </a:r>
            <a:r>
              <a:rPr lang="sr-Cyrl-CS" sz="2800" dirty="0"/>
              <a:t>која</a:t>
            </a:r>
            <a:r>
              <a:rPr lang="en-US" sz="2800" dirty="0"/>
              <a:t> </a:t>
            </a:r>
            <a:r>
              <a:rPr lang="sr-Cyrl-CS" sz="2800" dirty="0"/>
              <a:t>се</a:t>
            </a:r>
            <a:r>
              <a:rPr lang="en-US" sz="2800" dirty="0"/>
              <a:t> </a:t>
            </a:r>
            <a:r>
              <a:rPr lang="sr-Cyrl-CS" sz="2800" dirty="0"/>
              <a:t>уграђује</a:t>
            </a:r>
            <a:r>
              <a:rPr lang="en-US" sz="2800" dirty="0"/>
              <a:t> </a:t>
            </a:r>
            <a:r>
              <a:rPr lang="sr-Cyrl-CS" sz="2800" dirty="0"/>
              <a:t>пацијенту</a:t>
            </a:r>
            <a:r>
              <a:rPr lang="en-US" sz="2800" dirty="0"/>
              <a:t> </a:t>
            </a:r>
            <a:r>
              <a:rPr lang="sr-Cyrl-CS" sz="2800" dirty="0"/>
              <a:t>зависи</a:t>
            </a:r>
            <a:r>
              <a:rPr lang="en-US" sz="2800" dirty="0"/>
              <a:t> </a:t>
            </a:r>
            <a:r>
              <a:rPr lang="sr-Cyrl-CS" sz="2800" dirty="0"/>
              <a:t>од:</a:t>
            </a:r>
            <a:r>
              <a:rPr lang="en-US" sz="2800" dirty="0"/>
              <a:t> </a:t>
            </a:r>
            <a:endParaRPr lang="sr-Cyrl-CS" sz="2800" dirty="0"/>
          </a:p>
          <a:p>
            <a:pPr>
              <a:buFont typeface="Arial" pitchFamily="34" charset="0"/>
              <a:buChar char="•"/>
            </a:pPr>
            <a:r>
              <a:rPr lang="sr-Cyrl-CS" sz="2800" dirty="0"/>
              <a:t> узрока</a:t>
            </a:r>
            <a:r>
              <a:rPr lang="en-US" sz="2800" dirty="0"/>
              <a:t> </a:t>
            </a:r>
            <a:r>
              <a:rPr lang="sr-Cyrl-CS" sz="2800" dirty="0"/>
              <a:t>оштећења</a:t>
            </a:r>
            <a:r>
              <a:rPr lang="en-US" sz="2800" dirty="0"/>
              <a:t> </a:t>
            </a:r>
            <a:r>
              <a:rPr lang="sr-Cyrl-CS" sz="2800" dirty="0"/>
              <a:t>кука</a:t>
            </a:r>
            <a:r>
              <a:rPr lang="en-US" sz="2800" dirty="0"/>
              <a:t>,</a:t>
            </a:r>
            <a:endParaRPr lang="sr-Cyrl-CS" sz="2800" dirty="0"/>
          </a:p>
          <a:p>
            <a:pPr>
              <a:buFont typeface="Arial" pitchFamily="34" charset="0"/>
              <a:buChar char="•"/>
            </a:pPr>
            <a:r>
              <a:rPr lang="en-US" sz="2800" dirty="0"/>
              <a:t> </a:t>
            </a:r>
            <a:r>
              <a:rPr lang="sr-Cyrl-CS" sz="2800" dirty="0"/>
              <a:t>очуваности</a:t>
            </a:r>
            <a:r>
              <a:rPr lang="en-US" sz="2800" dirty="0"/>
              <a:t> </a:t>
            </a:r>
            <a:r>
              <a:rPr lang="sr-Cyrl-CS" sz="2800" dirty="0"/>
              <a:t>коштане</a:t>
            </a:r>
            <a:r>
              <a:rPr lang="en-US" sz="2800" dirty="0"/>
              <a:t> </a:t>
            </a:r>
            <a:r>
              <a:rPr lang="sr-Cyrl-CS" sz="2800" dirty="0"/>
              <a:t>масе</a:t>
            </a:r>
            <a:r>
              <a:rPr lang="en-US" sz="2800" dirty="0"/>
              <a:t> </a:t>
            </a:r>
            <a:r>
              <a:rPr lang="sr-Cyrl-CS" sz="2800" dirty="0"/>
              <a:t>зглоба</a:t>
            </a:r>
            <a:r>
              <a:rPr lang="en-US" sz="2800" dirty="0"/>
              <a:t> </a:t>
            </a:r>
            <a:r>
              <a:rPr lang="sr-Cyrl-CS" sz="2800" dirty="0"/>
              <a:t>кука</a:t>
            </a:r>
            <a:r>
              <a:rPr lang="en-US" sz="2800" dirty="0"/>
              <a:t>,</a:t>
            </a:r>
            <a:endParaRPr lang="sr-Cyrl-CS" sz="2800" dirty="0"/>
          </a:p>
          <a:p>
            <a:pPr>
              <a:buFont typeface="Arial" pitchFamily="34" charset="0"/>
              <a:buChar char="•"/>
            </a:pPr>
            <a:r>
              <a:rPr lang="en-US" sz="2800" dirty="0"/>
              <a:t> </a:t>
            </a:r>
            <a:r>
              <a:rPr lang="sr-Cyrl-CS" sz="2800" dirty="0"/>
              <a:t>деформације</a:t>
            </a:r>
            <a:r>
              <a:rPr lang="en-US" sz="2800" dirty="0"/>
              <a:t> </a:t>
            </a:r>
            <a:r>
              <a:rPr lang="sr-Cyrl-CS" sz="2800" dirty="0"/>
              <a:t>кука</a:t>
            </a:r>
            <a:r>
              <a:rPr lang="en-US" sz="2800" dirty="0"/>
              <a:t>, </a:t>
            </a:r>
            <a:endParaRPr lang="sr-Cyrl-CS" sz="2800" dirty="0"/>
          </a:p>
          <a:p>
            <a:pPr>
              <a:buFont typeface="Arial" pitchFamily="34" charset="0"/>
              <a:buChar char="•"/>
            </a:pPr>
            <a:r>
              <a:rPr lang="sr-Cyrl-CS" sz="2800" dirty="0"/>
              <a:t> животног</a:t>
            </a:r>
            <a:r>
              <a:rPr lang="en-US" sz="2800" dirty="0"/>
              <a:t> </a:t>
            </a:r>
            <a:r>
              <a:rPr lang="sr-Cyrl-CS" sz="2800" dirty="0"/>
              <a:t>доба</a:t>
            </a:r>
            <a:r>
              <a:rPr lang="en-US" sz="2800" dirty="0"/>
              <a:t> </a:t>
            </a:r>
            <a:r>
              <a:rPr lang="sr-Cyrl-CS" sz="2800" dirty="0"/>
              <a:t>особе</a:t>
            </a:r>
            <a:r>
              <a:rPr lang="en-US" sz="2800" dirty="0"/>
              <a:t>, </a:t>
            </a:r>
            <a:endParaRPr lang="sr-Cyrl-CS" sz="2800" dirty="0"/>
          </a:p>
          <a:p>
            <a:pPr>
              <a:buFont typeface="Arial" pitchFamily="34" charset="0"/>
              <a:buChar char="•"/>
            </a:pPr>
            <a:r>
              <a:rPr lang="sr-Cyrl-CS" sz="2800" dirty="0"/>
              <a:t> свакодневних</a:t>
            </a:r>
            <a:r>
              <a:rPr lang="en-US" sz="2800" dirty="0"/>
              <a:t> </a:t>
            </a:r>
            <a:r>
              <a:rPr lang="sr-Cyrl-CS" sz="2800" dirty="0"/>
              <a:t>активности</a:t>
            </a:r>
            <a:r>
              <a:rPr lang="en-US" sz="2800" dirty="0"/>
              <a:t>, </a:t>
            </a:r>
            <a:endParaRPr lang="sr-Cyrl-CS" sz="2800" dirty="0"/>
          </a:p>
          <a:p>
            <a:pPr>
              <a:buFont typeface="Arial" pitchFamily="34" charset="0"/>
              <a:buChar char="•"/>
            </a:pPr>
            <a:r>
              <a:rPr lang="sr-Cyrl-CS" sz="2800" dirty="0"/>
              <a:t> коморбидитета</a:t>
            </a:r>
            <a:r>
              <a:rPr lang="en-US" sz="2800" dirty="0"/>
              <a:t> </a:t>
            </a:r>
            <a:r>
              <a:rPr lang="sr-Cyrl-CS" sz="2800" dirty="0"/>
              <a:t>и</a:t>
            </a:r>
            <a:r>
              <a:rPr lang="en-US" sz="2800" dirty="0"/>
              <a:t> </a:t>
            </a:r>
            <a:r>
              <a:rPr lang="sr-Cyrl-CS" sz="2800" dirty="0"/>
              <a:t>сл</a:t>
            </a:r>
            <a:r>
              <a:rPr lang="en-US" sz="2800" dirty="0"/>
              <a:t>.</a:t>
            </a:r>
          </a:p>
          <a:p>
            <a:pPr>
              <a:buNone/>
            </a:pPr>
            <a:r>
              <a:rPr lang="sr-Cyrl-CS" sz="2800" dirty="0">
                <a:solidFill>
                  <a:srgbClr val="FF0000"/>
                </a:solidFill>
              </a:rPr>
              <a:t>Код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sr-Cyrl-CS" sz="2800" dirty="0">
                <a:solidFill>
                  <a:srgbClr val="FF0000"/>
                </a:solidFill>
              </a:rPr>
              <a:t>млађих</a:t>
            </a:r>
            <a:r>
              <a:rPr lang="en-US" sz="2800" dirty="0"/>
              <a:t> </a:t>
            </a:r>
            <a:r>
              <a:rPr lang="sr-Cyrl-CS" sz="2800" dirty="0"/>
              <a:t>болесника бира се</a:t>
            </a:r>
            <a:r>
              <a:rPr lang="en-US" sz="2800" dirty="0"/>
              <a:t> </a:t>
            </a:r>
            <a:r>
              <a:rPr lang="sr-Cyrl-CS" sz="2800" dirty="0"/>
              <a:t>ПТЦ</a:t>
            </a:r>
            <a:r>
              <a:rPr lang="en-US" sz="2800" dirty="0"/>
              <a:t> </a:t>
            </a:r>
            <a:r>
              <a:rPr lang="sr-Cyrl-CS" sz="2800" dirty="0"/>
              <a:t>која</a:t>
            </a:r>
            <a:r>
              <a:rPr lang="en-US" sz="2800" dirty="0"/>
              <a:t> </a:t>
            </a:r>
            <a:r>
              <a:rPr lang="sr-Cyrl-CS" sz="2800" dirty="0"/>
              <a:t>ће</a:t>
            </a:r>
            <a:r>
              <a:rPr lang="en-US" sz="2800" dirty="0"/>
              <a:t> </a:t>
            </a:r>
            <a:r>
              <a:rPr lang="sr-Cyrl-CS" sz="2800" dirty="0"/>
              <a:t>сачувати</a:t>
            </a:r>
            <a:r>
              <a:rPr lang="en-US" sz="2800" dirty="0"/>
              <a:t> </a:t>
            </a:r>
            <a:r>
              <a:rPr lang="sr-Cyrl-CS" sz="2800" dirty="0"/>
              <a:t>коштану</a:t>
            </a:r>
            <a:r>
              <a:rPr lang="en-US" sz="2800" dirty="0"/>
              <a:t> </a:t>
            </a:r>
            <a:r>
              <a:rPr lang="sr-Cyrl-CS" sz="2800" dirty="0"/>
              <a:t>масу</a:t>
            </a:r>
            <a:r>
              <a:rPr lang="en-US" sz="2800" dirty="0"/>
              <a:t> </a:t>
            </a:r>
            <a:r>
              <a:rPr lang="sr-Cyrl-CS" sz="2800" dirty="0"/>
              <a:t>за</a:t>
            </a:r>
            <a:r>
              <a:rPr lang="en-US" sz="2800" dirty="0"/>
              <a:t> </a:t>
            </a:r>
            <a:r>
              <a:rPr lang="sr-Cyrl-CS" sz="2800" dirty="0"/>
              <a:t>евентуалну</a:t>
            </a:r>
            <a:r>
              <a:rPr lang="en-US" sz="2800" dirty="0"/>
              <a:t> </a:t>
            </a:r>
            <a:r>
              <a:rPr lang="sr-Cyrl-CS" sz="2800" dirty="0"/>
              <a:t>ревизију</a:t>
            </a:r>
            <a:r>
              <a:rPr lang="en-US" sz="2800" dirty="0"/>
              <a:t> </a:t>
            </a:r>
            <a:r>
              <a:rPr lang="sr-Cyrl-CS" sz="2800" dirty="0"/>
              <a:t>у</a:t>
            </a:r>
            <a:r>
              <a:rPr lang="en-US" sz="2800" dirty="0"/>
              <a:t> </a:t>
            </a:r>
            <a:r>
              <a:rPr lang="sr-Cyrl-CS" sz="2800" dirty="0"/>
              <a:t>будућности</a:t>
            </a:r>
            <a:r>
              <a:rPr lang="en-US" sz="2800" dirty="0"/>
              <a:t> (</a:t>
            </a:r>
            <a:r>
              <a:rPr lang="sr-Cyrl-CS" sz="2800" dirty="0"/>
              <a:t>најчешће</a:t>
            </a:r>
            <a:r>
              <a:rPr lang="en-US" sz="2800" dirty="0"/>
              <a:t> </a:t>
            </a:r>
            <a:r>
              <a:rPr lang="sr-Cyrl-CS" sz="2800" dirty="0">
                <a:solidFill>
                  <a:srgbClr val="FF0000"/>
                </a:solidFill>
              </a:rPr>
              <a:t>бесцементна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sr-Cyrl-CS" sz="2800" dirty="0">
                <a:solidFill>
                  <a:srgbClr val="FF0000"/>
                </a:solidFill>
              </a:rPr>
              <a:t>протеза</a:t>
            </a:r>
            <a:r>
              <a:rPr lang="en-US" sz="2800" dirty="0"/>
              <a:t>).</a:t>
            </a:r>
            <a:r>
              <a:rPr lang="en-US" dirty="0"/>
              <a:t> 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319"/>
    </mc:Choice>
    <mc:Fallback xmlns="">
      <p:transition spd="slow" advTm="40319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2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2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7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" y="2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46682" y="1"/>
            <a:ext cx="7825237" cy="761477"/>
          </a:xfrm>
          <a:prstGeom prst="rect">
            <a:avLst/>
          </a:prstGeom>
        </p:spPr>
        <p:txBody>
          <a:bodyPr vert="horz" wrap="square" lIns="0" tIns="144481" rIns="0" bIns="0" rtlCol="0">
            <a:spAutoFit/>
          </a:bodyPr>
          <a:lstStyle/>
          <a:p>
            <a:pPr marL="639304"/>
            <a:r>
              <a:rPr lang="sr-Cyrl-CS" sz="4000" spc="-5" dirty="0"/>
              <a:t>Преоперативни третман</a:t>
            </a:r>
            <a:endParaRPr sz="4000"/>
          </a:p>
        </p:txBody>
      </p:sp>
      <p:sp>
        <p:nvSpPr>
          <p:cNvPr id="11" name="object 11"/>
          <p:cNvSpPr txBox="1"/>
          <p:nvPr/>
        </p:nvSpPr>
        <p:spPr>
          <a:xfrm>
            <a:off x="524004" y="1358900"/>
            <a:ext cx="8594596" cy="5129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4887" marR="5080" indent="-342189">
              <a:buClr>
                <a:srgbClr val="000000"/>
              </a:buClr>
              <a:buFontTx/>
              <a:buChar char="•"/>
              <a:tabLst>
                <a:tab pos="355522" algn="l"/>
              </a:tabLst>
            </a:pPr>
            <a:r>
              <a:rPr lang="sr-Cyrl-CS" sz="3200" spc="-10" dirty="0">
                <a:latin typeface="Arial"/>
                <a:cs typeface="Arial"/>
              </a:rPr>
              <a:t>едукација</a:t>
            </a:r>
            <a:r>
              <a:rPr lang="en-US" sz="3200" spc="-10" dirty="0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о</a:t>
            </a:r>
            <a:r>
              <a:rPr lang="en-US" sz="3200" spc="-5" dirty="0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операцији, њеним ограничењима и могућим</a:t>
            </a:r>
            <a:r>
              <a:rPr lang="en-US" sz="3200" spc="-5" dirty="0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компликацијама</a:t>
            </a:r>
            <a:r>
              <a:rPr lang="en-US" sz="3200" spc="-10" dirty="0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 (како</a:t>
            </a:r>
            <a:r>
              <a:rPr lang="en-US" sz="3200" spc="-5" dirty="0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их</a:t>
            </a:r>
            <a:r>
              <a:rPr lang="en-US" sz="3200" spc="-50" dirty="0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спречити)</a:t>
            </a:r>
          </a:p>
          <a:p>
            <a:pPr marL="354887" marR="5080" indent="-342189">
              <a:buClr>
                <a:srgbClr val="000000"/>
              </a:buClr>
              <a:buFontTx/>
              <a:buChar char="•"/>
              <a:tabLst>
                <a:tab pos="355522" algn="l"/>
              </a:tabLst>
            </a:pPr>
            <a:r>
              <a:rPr lang="sr-Cyrl-CS" sz="3200" spc="-10" dirty="0">
                <a:latin typeface="Arial"/>
                <a:cs typeface="Arial"/>
              </a:rPr>
              <a:t>физикална терапија (други зглобови)</a:t>
            </a:r>
          </a:p>
          <a:p>
            <a:pPr marL="354887" marR="5080" indent="-342189">
              <a:buClr>
                <a:srgbClr val="000000"/>
              </a:buClr>
              <a:buFontTx/>
              <a:buChar char="•"/>
              <a:tabLst>
                <a:tab pos="355522" algn="l"/>
              </a:tabLst>
            </a:pPr>
            <a:r>
              <a:rPr lang="sr-Cyrl-CS" sz="3200" spc="-5" dirty="0">
                <a:latin typeface="Arial"/>
                <a:cs typeface="Arial"/>
              </a:rPr>
              <a:t>научити и спроводити кинезитерапијски програм (истезање скраћених мишића, јачање ослабљених,вежбе дисања и конд</a:t>
            </a:r>
          </a:p>
          <a:p>
            <a:pPr marL="354887" marR="725645" indent="-342189">
              <a:spcBef>
                <a:spcPts val="755"/>
              </a:spcBef>
              <a:buClr>
                <a:srgbClr val="000000"/>
              </a:buClr>
              <a:buChar char="•"/>
              <a:tabLst>
                <a:tab pos="355522" algn="l"/>
              </a:tabLst>
            </a:pPr>
            <a:r>
              <a:rPr lang="sr-Cyrl-CS" sz="3200" spc="-10" dirty="0">
                <a:latin typeface="Arial"/>
                <a:cs typeface="Arial"/>
              </a:rPr>
              <a:t>набавити потребна</a:t>
            </a:r>
            <a:r>
              <a:rPr lang="sr-Cyrl-CS" sz="3200" spc="25" dirty="0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помагала, на</a:t>
            </a:r>
            <a:r>
              <a:rPr lang="sr-Cyrl-CS" sz="3200" spc="-5" dirty="0">
                <a:latin typeface="Arial"/>
                <a:cs typeface="Arial"/>
              </a:rPr>
              <a:t>учити</a:t>
            </a:r>
            <a:r>
              <a:rPr sz="3200" spc="-5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ход</a:t>
            </a:r>
            <a:r>
              <a:rPr sz="3200" spc="-5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с</a:t>
            </a:r>
            <a:r>
              <a:rPr sz="3200" spc="-5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помагалима</a:t>
            </a:r>
            <a:r>
              <a:rPr sz="3200" spc="-10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за</a:t>
            </a:r>
            <a:r>
              <a:rPr sz="3200" spc="-5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ходање</a:t>
            </a:r>
          </a:p>
          <a:p>
            <a:pPr marL="354887" marR="725645" indent="-342189">
              <a:spcBef>
                <a:spcPts val="755"/>
              </a:spcBef>
              <a:buClr>
                <a:srgbClr val="000000"/>
              </a:buClr>
              <a:buChar char="•"/>
              <a:tabLst>
                <a:tab pos="355522" algn="l"/>
              </a:tabLst>
            </a:pPr>
            <a:r>
              <a:rPr lang="sr-Cyrl-CS" sz="3200" u="sng" spc="-10" dirty="0">
                <a:latin typeface="Arial"/>
                <a:cs typeface="Arial"/>
              </a:rPr>
              <a:t>У пракси изостаје!</a:t>
            </a:r>
            <a:endParaRPr sz="3200" u="sng"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926"/>
    </mc:Choice>
    <mc:Fallback xmlns="">
      <p:transition spd="slow" advTm="83926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7"/>
            <a:ext cx="7825237" cy="1354217"/>
          </a:xfrm>
        </p:spPr>
        <p:txBody>
          <a:bodyPr>
            <a:normAutofit fontScale="90000"/>
          </a:bodyPr>
          <a:lstStyle/>
          <a:p>
            <a:r>
              <a:rPr lang="en-US" dirty="0"/>
              <a:t>E</a:t>
            </a:r>
            <a:r>
              <a:rPr lang="sr-Cyrl-CS" dirty="0"/>
              <a:t>ндопротеза</a:t>
            </a:r>
            <a:r>
              <a:rPr lang="en-US" dirty="0"/>
              <a:t> </a:t>
            </a:r>
            <a:r>
              <a:rPr lang="sr-Cyrl-CS" dirty="0"/>
              <a:t>(артропластика)</a:t>
            </a:r>
            <a:r>
              <a:rPr lang="en-US" dirty="0"/>
              <a:t> </a:t>
            </a:r>
            <a:r>
              <a:rPr lang="sr-Cyrl-CS" dirty="0"/>
              <a:t>зглоба</a:t>
            </a:r>
            <a:r>
              <a:rPr lang="en-US" dirty="0"/>
              <a:t> </a:t>
            </a:r>
            <a:r>
              <a:rPr lang="sr-Cyrl-CS" dirty="0"/>
              <a:t>кука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3" y="1892302"/>
            <a:ext cx="7235697" cy="3323987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 </a:t>
            </a:r>
            <a:r>
              <a:rPr lang="sr-Cyrl-CS" dirty="0"/>
              <a:t>оперативни</a:t>
            </a:r>
            <a:r>
              <a:rPr lang="en-US" dirty="0"/>
              <a:t> </a:t>
            </a:r>
            <a:r>
              <a:rPr lang="sr-Cyrl-CS" dirty="0"/>
              <a:t>поступак</a:t>
            </a:r>
            <a:r>
              <a:rPr lang="en-US" dirty="0"/>
              <a:t> </a:t>
            </a:r>
            <a:r>
              <a:rPr lang="sr-Cyrl-CS" dirty="0"/>
              <a:t>којим</a:t>
            </a:r>
            <a:r>
              <a:rPr lang="en-US" dirty="0"/>
              <a:t> </a:t>
            </a:r>
            <a:r>
              <a:rPr lang="sr-Cyrl-CS" dirty="0"/>
              <a:t>се</a:t>
            </a:r>
            <a:r>
              <a:rPr lang="en-US" dirty="0"/>
              <a:t> </a:t>
            </a:r>
            <a:r>
              <a:rPr lang="sr-Cyrl-CS" dirty="0"/>
              <a:t>зглоб</a:t>
            </a:r>
            <a:r>
              <a:rPr lang="en-US" dirty="0"/>
              <a:t> </a:t>
            </a:r>
            <a:r>
              <a:rPr lang="sr-Cyrl-CS" dirty="0"/>
              <a:t>кука</a:t>
            </a:r>
            <a:r>
              <a:rPr lang="en-US" dirty="0"/>
              <a:t> </a:t>
            </a:r>
            <a:r>
              <a:rPr lang="sr-Cyrl-CS" dirty="0"/>
              <a:t>замењује</a:t>
            </a:r>
            <a:r>
              <a:rPr lang="en-US" dirty="0"/>
              <a:t> </a:t>
            </a:r>
            <a:r>
              <a:rPr lang="sr-Cyrl-CS" dirty="0"/>
              <a:t>вештачким</a:t>
            </a:r>
            <a:r>
              <a:rPr lang="en-US" dirty="0"/>
              <a:t>. </a:t>
            </a:r>
            <a:endParaRPr lang="sr-Cyrl-CS" dirty="0"/>
          </a:p>
          <a:p>
            <a:r>
              <a:rPr lang="en-US" dirty="0"/>
              <a:t> </a:t>
            </a:r>
            <a:r>
              <a:rPr lang="sr-Cyrl-CS" dirty="0"/>
              <a:t>То</a:t>
            </a:r>
            <a:r>
              <a:rPr lang="en-US" dirty="0"/>
              <a:t> </a:t>
            </a:r>
            <a:r>
              <a:rPr lang="sr-Cyrl-CS" dirty="0"/>
              <a:t>је</a:t>
            </a:r>
            <a:r>
              <a:rPr lang="en-US" dirty="0"/>
              <a:t> </a:t>
            </a:r>
            <a:r>
              <a:rPr lang="sr-Cyrl-CS" dirty="0"/>
              <a:t>најчешће</a:t>
            </a:r>
            <a:r>
              <a:rPr lang="en-US" dirty="0"/>
              <a:t> </a:t>
            </a:r>
            <a:r>
              <a:rPr lang="sr-Cyrl-CS" dirty="0"/>
              <a:t>извођен</a:t>
            </a:r>
            <a:r>
              <a:rPr lang="en-US" dirty="0"/>
              <a:t> </a:t>
            </a:r>
            <a:r>
              <a:rPr lang="sr-Cyrl-CS" dirty="0"/>
              <a:t>и</a:t>
            </a:r>
            <a:r>
              <a:rPr lang="en-US" dirty="0"/>
              <a:t> </a:t>
            </a:r>
            <a:r>
              <a:rPr lang="sr-Cyrl-CS" dirty="0"/>
              <a:t>најуспјешнији</a:t>
            </a:r>
            <a:r>
              <a:rPr lang="en-US" dirty="0"/>
              <a:t> </a:t>
            </a:r>
            <a:r>
              <a:rPr lang="sr-Cyrl-CS" dirty="0"/>
              <a:t>реконструктивни</a:t>
            </a:r>
            <a:r>
              <a:rPr lang="en-US" dirty="0"/>
              <a:t> </a:t>
            </a:r>
            <a:r>
              <a:rPr lang="sr-Cyrl-CS" dirty="0"/>
              <a:t>поступак</a:t>
            </a:r>
            <a:r>
              <a:rPr lang="en-US" dirty="0"/>
              <a:t> </a:t>
            </a:r>
            <a:r>
              <a:rPr lang="sr-Cyrl-CS" dirty="0"/>
              <a:t>у</a:t>
            </a:r>
            <a:r>
              <a:rPr lang="en-US" dirty="0"/>
              <a:t> </a:t>
            </a:r>
            <a:r>
              <a:rPr lang="sr-Cyrl-CS" dirty="0"/>
              <a:t>ортопедској</a:t>
            </a:r>
            <a:r>
              <a:rPr lang="en-US" dirty="0"/>
              <a:t> </a:t>
            </a:r>
            <a:r>
              <a:rPr lang="sr-Cyrl-CS" dirty="0"/>
              <a:t>хирургији</a:t>
            </a:r>
            <a:r>
              <a:rPr lang="en-US" dirty="0"/>
              <a:t> </a:t>
            </a:r>
            <a:r>
              <a:rPr lang="sr-Cyrl-CS" dirty="0"/>
              <a:t>, од</a:t>
            </a:r>
            <a:r>
              <a:rPr lang="en-US" dirty="0"/>
              <a:t> </a:t>
            </a:r>
            <a:r>
              <a:rPr lang="sr-Cyrl-CS" dirty="0"/>
              <a:t>његовог</a:t>
            </a:r>
            <a:r>
              <a:rPr lang="en-US" dirty="0"/>
              <a:t> </a:t>
            </a:r>
            <a:r>
              <a:rPr lang="sr-Cyrl-CS" dirty="0"/>
              <a:t>увођења</a:t>
            </a:r>
            <a:r>
              <a:rPr lang="en-US" dirty="0"/>
              <a:t> </a:t>
            </a:r>
            <a:r>
              <a:rPr lang="sr-Cyrl-CS" dirty="0"/>
              <a:t> </a:t>
            </a:r>
            <a:r>
              <a:rPr lang="en-US" dirty="0"/>
              <a:t>(</a:t>
            </a:r>
            <a:r>
              <a:rPr lang="en-US" dirty="0" err="1"/>
              <a:t>Charnley</a:t>
            </a:r>
            <a:r>
              <a:rPr lang="en-US" dirty="0"/>
              <a:t> J</a:t>
            </a:r>
            <a:r>
              <a:rPr lang="sr-Cyrl-CS" dirty="0"/>
              <a:t>,</a:t>
            </a:r>
            <a:r>
              <a:rPr lang="en-US" dirty="0"/>
              <a:t> 1972) </a:t>
            </a:r>
            <a:endParaRPr lang="sr-Cyrl-CS" dirty="0"/>
          </a:p>
          <a:p>
            <a:r>
              <a:rPr lang="sr-Cyrl-CS" dirty="0"/>
              <a:t>У</a:t>
            </a:r>
            <a:r>
              <a:rPr lang="en-US" dirty="0"/>
              <a:t>  </a:t>
            </a:r>
            <a:r>
              <a:rPr lang="sr-Cyrl-CS" dirty="0"/>
              <a:t>свету</a:t>
            </a:r>
            <a:r>
              <a:rPr lang="en-US" dirty="0"/>
              <a:t>  </a:t>
            </a:r>
            <a:r>
              <a:rPr lang="sr-Cyrl-CS" dirty="0"/>
              <a:t>се</a:t>
            </a:r>
            <a:r>
              <a:rPr lang="en-US" dirty="0"/>
              <a:t> </a:t>
            </a:r>
            <a:r>
              <a:rPr lang="sr-Cyrl-CS" dirty="0"/>
              <a:t>годишње</a:t>
            </a:r>
            <a:r>
              <a:rPr lang="en-US" dirty="0"/>
              <a:t> </a:t>
            </a:r>
            <a:r>
              <a:rPr lang="sr-Cyrl-CS" dirty="0"/>
              <a:t>уради</a:t>
            </a:r>
            <a:r>
              <a:rPr lang="en-US" dirty="0"/>
              <a:t> 800 000 </a:t>
            </a:r>
            <a:r>
              <a:rPr lang="sr-Cyrl-CS" dirty="0"/>
              <a:t>операција</a:t>
            </a:r>
            <a:r>
              <a:rPr lang="sr-Latn-CS" dirty="0"/>
              <a:t>. </a:t>
            </a:r>
            <a:r>
              <a:rPr lang="sr-Cyrl-CS" dirty="0"/>
              <a:t>У</a:t>
            </a:r>
            <a:r>
              <a:rPr lang="sr-Latn-CS" dirty="0"/>
              <a:t>  </a:t>
            </a:r>
            <a:r>
              <a:rPr lang="sr-Cyrl-CS" dirty="0"/>
              <a:t>КЦ</a:t>
            </a:r>
            <a:r>
              <a:rPr lang="sr-Latn-CS" dirty="0"/>
              <a:t> </a:t>
            </a:r>
            <a:r>
              <a:rPr lang="sr-Cyrl-CS" dirty="0"/>
              <a:t>,, Крагујевац” ова</a:t>
            </a:r>
            <a:r>
              <a:rPr lang="sr-Latn-CS" dirty="0"/>
              <a:t> </a:t>
            </a:r>
            <a:r>
              <a:rPr lang="sr-Cyrl-CS" dirty="0"/>
              <a:t>операција</a:t>
            </a:r>
            <a:r>
              <a:rPr lang="sr-Latn-CS" dirty="0"/>
              <a:t> </a:t>
            </a:r>
            <a:r>
              <a:rPr lang="sr-Cyrl-CS" dirty="0"/>
              <a:t>се</a:t>
            </a:r>
            <a:r>
              <a:rPr lang="sr-Latn-CS" dirty="0"/>
              <a:t> </a:t>
            </a:r>
            <a:r>
              <a:rPr lang="sr-Cyrl-CS" dirty="0"/>
              <a:t>изводи</a:t>
            </a:r>
            <a:r>
              <a:rPr lang="sr-Latn-CS" dirty="0"/>
              <a:t> </a:t>
            </a:r>
            <a:r>
              <a:rPr lang="sr-Cyrl-CS" dirty="0"/>
              <a:t>од</a:t>
            </a:r>
            <a:r>
              <a:rPr lang="sr-Latn-CS" dirty="0"/>
              <a:t> 19</a:t>
            </a:r>
            <a:r>
              <a:rPr lang="en-US" dirty="0"/>
              <a:t>74</a:t>
            </a:r>
            <a:r>
              <a:rPr lang="sr-Cyrl-CS" dirty="0"/>
              <a:t>.</a:t>
            </a:r>
            <a:r>
              <a:rPr lang="en-US" dirty="0"/>
              <a:t> </a:t>
            </a:r>
            <a:r>
              <a:rPr lang="sr-Cyrl-CS" dirty="0"/>
              <a:t>год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59"/>
    </mc:Choice>
    <mc:Fallback xmlns="">
      <p:transition spd="slow" advTm="3335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677108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Polymethylmethacrylate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0702" y="1130302"/>
            <a:ext cx="7997697" cy="4431983"/>
          </a:xfrm>
        </p:spPr>
        <p:txBody>
          <a:bodyPr>
            <a:normAutofit fontScale="85000" lnSpcReduction="10000"/>
          </a:bodyPr>
          <a:lstStyle/>
          <a:p>
            <a:r>
              <a:rPr lang="sr-Cyrl-CS" dirty="0"/>
              <a:t>Двокомпонентни  лепак за фиксацију зглоба. Цементна</a:t>
            </a:r>
            <a:r>
              <a:rPr lang="en-US" dirty="0"/>
              <a:t> </a:t>
            </a:r>
            <a:r>
              <a:rPr lang="sr-Cyrl-CS" dirty="0"/>
              <a:t>фиксација</a:t>
            </a:r>
            <a:r>
              <a:rPr lang="en-US" dirty="0"/>
              <a:t> </a:t>
            </a:r>
            <a:r>
              <a:rPr lang="sr-Cyrl-CS" dirty="0"/>
              <a:t>је биолошки</a:t>
            </a:r>
            <a:r>
              <a:rPr lang="en-US" dirty="0"/>
              <a:t> </a:t>
            </a:r>
            <a:r>
              <a:rPr lang="sr-Cyrl-CS" dirty="0"/>
              <a:t>инертан</a:t>
            </a:r>
            <a:r>
              <a:rPr lang="en-US" dirty="0"/>
              <a:t> </a:t>
            </a:r>
            <a:r>
              <a:rPr lang="sr-Cyrl-CS" dirty="0"/>
              <a:t>материјал</a:t>
            </a:r>
            <a:r>
              <a:rPr lang="en-US" dirty="0"/>
              <a:t> </a:t>
            </a:r>
            <a:r>
              <a:rPr lang="sr-Cyrl-CS" dirty="0"/>
              <a:t>између</a:t>
            </a:r>
            <a:r>
              <a:rPr lang="en-US" dirty="0"/>
              <a:t> </a:t>
            </a:r>
            <a:r>
              <a:rPr lang="sr-Cyrl-CS" dirty="0"/>
              <a:t>протезе</a:t>
            </a:r>
            <a:r>
              <a:rPr lang="en-US" dirty="0"/>
              <a:t> </a:t>
            </a:r>
            <a:r>
              <a:rPr lang="sr-Cyrl-CS" dirty="0"/>
              <a:t>и</a:t>
            </a:r>
            <a:r>
              <a:rPr lang="en-US" dirty="0"/>
              <a:t> </a:t>
            </a:r>
            <a:r>
              <a:rPr lang="sr-Cyrl-CS" dirty="0"/>
              <a:t>кости</a:t>
            </a:r>
            <a:r>
              <a:rPr lang="en-US" dirty="0"/>
              <a:t> </a:t>
            </a:r>
            <a:r>
              <a:rPr lang="sr-Cyrl-CS" dirty="0"/>
              <a:t>. Главни</a:t>
            </a:r>
            <a:r>
              <a:rPr lang="en-US" dirty="0"/>
              <a:t> </a:t>
            </a:r>
            <a:r>
              <a:rPr lang="sr-Cyrl-CS" dirty="0"/>
              <a:t>задатак</a:t>
            </a:r>
            <a:r>
              <a:rPr lang="en-US" dirty="0"/>
              <a:t> </a:t>
            </a:r>
            <a:r>
              <a:rPr lang="sr-Cyrl-CS" dirty="0"/>
              <a:t>је </a:t>
            </a:r>
            <a:r>
              <a:rPr lang="sr-Cyrl-CS" u="sng" dirty="0"/>
              <a:t>повећање</a:t>
            </a:r>
            <a:r>
              <a:rPr lang="en-US" u="sng" dirty="0"/>
              <a:t> </a:t>
            </a:r>
            <a:r>
              <a:rPr lang="sr-Cyrl-CS" u="sng" dirty="0"/>
              <a:t>додирне</a:t>
            </a:r>
            <a:r>
              <a:rPr lang="en-US" u="sng" dirty="0"/>
              <a:t> </a:t>
            </a:r>
            <a:r>
              <a:rPr lang="sr-Cyrl-CS" u="sng" dirty="0"/>
              <a:t>површине</a:t>
            </a:r>
            <a:r>
              <a:rPr lang="en-US" u="sng" dirty="0"/>
              <a:t> </a:t>
            </a:r>
            <a:r>
              <a:rPr lang="sr-Cyrl-CS" dirty="0"/>
              <a:t>између</a:t>
            </a:r>
            <a:r>
              <a:rPr lang="en-US" dirty="0"/>
              <a:t> </a:t>
            </a:r>
            <a:r>
              <a:rPr lang="sr-Cyrl-CS" dirty="0"/>
              <a:t>ендопротезе</a:t>
            </a:r>
            <a:r>
              <a:rPr lang="en-US" dirty="0"/>
              <a:t> </a:t>
            </a:r>
            <a:r>
              <a:rPr lang="sr-Cyrl-CS" dirty="0"/>
              <a:t>и</a:t>
            </a:r>
            <a:r>
              <a:rPr lang="en-US" dirty="0"/>
              <a:t> </a:t>
            </a:r>
            <a:r>
              <a:rPr lang="sr-Cyrl-CS" dirty="0"/>
              <a:t>лежишта</a:t>
            </a:r>
            <a:r>
              <a:rPr lang="en-US" dirty="0"/>
              <a:t> </a:t>
            </a:r>
            <a:r>
              <a:rPr lang="sr-Cyrl-CS" dirty="0"/>
              <a:t>у</a:t>
            </a:r>
            <a:r>
              <a:rPr lang="en-US" dirty="0"/>
              <a:t> </a:t>
            </a:r>
            <a:r>
              <a:rPr lang="sr-Cyrl-CS" dirty="0"/>
              <a:t>кости</a:t>
            </a:r>
            <a:r>
              <a:rPr lang="en-US" dirty="0"/>
              <a:t> </a:t>
            </a:r>
            <a:r>
              <a:rPr lang="sr-Cyrl-CS" dirty="0"/>
              <a:t>за</a:t>
            </a:r>
            <a:r>
              <a:rPr lang="en-US" dirty="0"/>
              <a:t> </a:t>
            </a:r>
            <a:r>
              <a:rPr lang="sr-Cyrl-CS" dirty="0"/>
              <a:t>приближно</a:t>
            </a:r>
            <a:r>
              <a:rPr lang="en-US" dirty="0"/>
              <a:t> 200 </a:t>
            </a:r>
            <a:r>
              <a:rPr lang="sr-Cyrl-CS" dirty="0"/>
              <a:t>пута. </a:t>
            </a:r>
            <a:endParaRPr lang="en-US" dirty="0"/>
          </a:p>
          <a:p>
            <a:r>
              <a:rPr lang="sr-Cyrl-CS" dirty="0"/>
              <a:t>Цемент</a:t>
            </a:r>
            <a:r>
              <a:rPr lang="en-US" dirty="0"/>
              <a:t> </a:t>
            </a:r>
            <a:r>
              <a:rPr lang="sr-Cyrl-CS" dirty="0"/>
              <a:t>треба</a:t>
            </a:r>
            <a:r>
              <a:rPr lang="en-US" dirty="0"/>
              <a:t> </a:t>
            </a:r>
            <a:r>
              <a:rPr lang="sr-Cyrl-CS" dirty="0"/>
              <a:t>да</a:t>
            </a:r>
            <a:r>
              <a:rPr lang="en-US" dirty="0"/>
              <a:t> </a:t>
            </a:r>
            <a:r>
              <a:rPr lang="sr-Cyrl-CS" dirty="0"/>
              <a:t>обезбеди</a:t>
            </a:r>
            <a:r>
              <a:rPr lang="en-US" dirty="0"/>
              <a:t> </a:t>
            </a:r>
            <a:r>
              <a:rPr lang="sr-Cyrl-CS" dirty="0"/>
              <a:t>стабилност</a:t>
            </a:r>
            <a:r>
              <a:rPr lang="en-US" dirty="0"/>
              <a:t> </a:t>
            </a:r>
            <a:r>
              <a:rPr lang="sr-Cyrl-CS" dirty="0"/>
              <a:t>између</a:t>
            </a:r>
            <a:r>
              <a:rPr lang="en-US" dirty="0"/>
              <a:t> </a:t>
            </a:r>
            <a:r>
              <a:rPr lang="sr-Cyrl-CS" dirty="0"/>
              <a:t>двеју</a:t>
            </a:r>
            <a:r>
              <a:rPr lang="en-US" dirty="0"/>
              <a:t> </a:t>
            </a:r>
            <a:r>
              <a:rPr lang="sr-Cyrl-CS" dirty="0"/>
              <a:t>додирних</a:t>
            </a:r>
            <a:r>
              <a:rPr lang="en-US" dirty="0"/>
              <a:t> </a:t>
            </a:r>
            <a:r>
              <a:rPr lang="sr-Cyrl-CS" dirty="0"/>
              <a:t>површина</a:t>
            </a:r>
            <a:r>
              <a:rPr lang="en-US" dirty="0"/>
              <a:t>: </a:t>
            </a:r>
            <a:r>
              <a:rPr lang="sr-Cyrl-CS" dirty="0"/>
              <a:t>цемента</a:t>
            </a:r>
            <a:r>
              <a:rPr lang="en-US" dirty="0"/>
              <a:t> </a:t>
            </a:r>
            <a:r>
              <a:rPr lang="sr-Cyrl-CS" dirty="0"/>
              <a:t>и</a:t>
            </a:r>
            <a:r>
              <a:rPr lang="en-US" dirty="0"/>
              <a:t> </a:t>
            </a:r>
            <a:r>
              <a:rPr lang="sr-Cyrl-CS" dirty="0"/>
              <a:t>кости,</a:t>
            </a:r>
            <a:r>
              <a:rPr lang="en-US" dirty="0"/>
              <a:t> </a:t>
            </a:r>
            <a:r>
              <a:rPr lang="sr-Cyrl-CS" dirty="0"/>
              <a:t>и</a:t>
            </a:r>
            <a:r>
              <a:rPr lang="en-US" dirty="0"/>
              <a:t> </a:t>
            </a:r>
            <a:r>
              <a:rPr lang="sr-Cyrl-CS" dirty="0"/>
              <a:t>између</a:t>
            </a:r>
            <a:r>
              <a:rPr lang="en-US" dirty="0"/>
              <a:t> </a:t>
            </a:r>
            <a:r>
              <a:rPr lang="sr-Cyrl-CS" dirty="0"/>
              <a:t>импланта</a:t>
            </a:r>
            <a:r>
              <a:rPr lang="en-US" dirty="0"/>
              <a:t> </a:t>
            </a:r>
            <a:r>
              <a:rPr lang="sr-Cyrl-CS" dirty="0"/>
              <a:t>и</a:t>
            </a:r>
            <a:r>
              <a:rPr lang="en-US" dirty="0"/>
              <a:t> </a:t>
            </a:r>
            <a:r>
              <a:rPr lang="sr-Cyrl-CS" dirty="0"/>
              <a:t>цемента</a:t>
            </a:r>
            <a:r>
              <a:rPr lang="en-US" dirty="0"/>
              <a:t>. </a:t>
            </a:r>
            <a:r>
              <a:rPr lang="sr-Cyrl-CS" dirty="0"/>
              <a:t>На</a:t>
            </a:r>
            <a:r>
              <a:rPr lang="en-US" dirty="0"/>
              <a:t> </a:t>
            </a:r>
            <a:r>
              <a:rPr lang="sr-Cyrl-CS" dirty="0"/>
              <a:t>овај</a:t>
            </a:r>
            <a:r>
              <a:rPr lang="en-US" dirty="0"/>
              <a:t> </a:t>
            </a:r>
            <a:r>
              <a:rPr lang="sr-Cyrl-CS" dirty="0"/>
              <a:t>начин</a:t>
            </a:r>
            <a:r>
              <a:rPr lang="en-US" dirty="0"/>
              <a:t> </a:t>
            </a:r>
            <a:r>
              <a:rPr lang="sr-Cyrl-CS" dirty="0"/>
              <a:t>долази</a:t>
            </a:r>
            <a:r>
              <a:rPr lang="en-US" dirty="0"/>
              <a:t> </a:t>
            </a:r>
            <a:r>
              <a:rPr lang="sr-Cyrl-CS" dirty="0"/>
              <a:t>до</a:t>
            </a:r>
            <a:r>
              <a:rPr lang="en-US" dirty="0"/>
              <a:t> </a:t>
            </a:r>
            <a:r>
              <a:rPr lang="sr-Cyrl-CS" dirty="0"/>
              <a:t>смањења</a:t>
            </a:r>
            <a:r>
              <a:rPr lang="en-US" dirty="0"/>
              <a:t> </a:t>
            </a:r>
            <a:r>
              <a:rPr lang="sr-Cyrl-CS" dirty="0"/>
              <a:t>оптерећења</a:t>
            </a:r>
            <a:r>
              <a:rPr lang="en-US" dirty="0"/>
              <a:t> </a:t>
            </a:r>
            <a:r>
              <a:rPr lang="sr-Cyrl-CS" dirty="0"/>
              <a:t>Употреба</a:t>
            </a:r>
            <a:r>
              <a:rPr lang="en-US" dirty="0"/>
              <a:t> </a:t>
            </a:r>
            <a:r>
              <a:rPr lang="sr-Cyrl-CS" dirty="0"/>
              <a:t>цемента</a:t>
            </a:r>
            <a:r>
              <a:rPr lang="en-US" dirty="0"/>
              <a:t> </a:t>
            </a:r>
            <a:r>
              <a:rPr lang="sr-Cyrl-CS" dirty="0"/>
              <a:t>омогућила је трајање</a:t>
            </a:r>
            <a:r>
              <a:rPr lang="en-US" dirty="0"/>
              <a:t> </a:t>
            </a:r>
            <a:r>
              <a:rPr lang="sr-Cyrl-CS" dirty="0"/>
              <a:t>протезе</a:t>
            </a:r>
            <a:r>
              <a:rPr lang="en-US" dirty="0"/>
              <a:t> 20 </a:t>
            </a:r>
            <a:r>
              <a:rPr lang="sr-Cyrl-CS" dirty="0"/>
              <a:t>и</a:t>
            </a:r>
            <a:r>
              <a:rPr lang="en-US" dirty="0"/>
              <a:t> </a:t>
            </a:r>
            <a:r>
              <a:rPr lang="sr-Cyrl-CS" dirty="0"/>
              <a:t>више</a:t>
            </a:r>
            <a:r>
              <a:rPr lang="en-US" dirty="0"/>
              <a:t> </a:t>
            </a:r>
            <a:r>
              <a:rPr lang="sr-Cyrl-CS" dirty="0"/>
              <a:t>година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740"/>
    </mc:Choice>
    <mc:Fallback xmlns="">
      <p:transition spd="slow" advTm="2374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677108"/>
          </a:xfrm>
        </p:spPr>
        <p:txBody>
          <a:bodyPr>
            <a:normAutofit fontScale="90000"/>
          </a:bodyPr>
          <a:lstStyle/>
          <a:p>
            <a:r>
              <a:rPr lang="sr-Cyrl-CS" dirty="0"/>
              <a:t>Цементна протеза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3" y="1624078"/>
            <a:ext cx="7159497" cy="4571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4098" name="Picture 2" descr="29007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0" y="977900"/>
            <a:ext cx="6324600" cy="799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21"/>
    </mc:Choice>
    <mc:Fallback xmlns="">
      <p:transition spd="slow" advTm="442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677108"/>
          </a:xfrm>
        </p:spPr>
        <p:txBody>
          <a:bodyPr>
            <a:normAutofit fontScale="90000"/>
          </a:bodyPr>
          <a:lstStyle/>
          <a:p>
            <a:r>
              <a:rPr lang="sr-Cyrl-CS" dirty="0"/>
              <a:t>Бесцементна протеза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0700" y="1282702"/>
            <a:ext cx="8305800" cy="2585323"/>
          </a:xfrm>
        </p:spPr>
        <p:txBody>
          <a:bodyPr>
            <a:normAutofit fontScale="77500" lnSpcReduction="20000"/>
          </a:bodyPr>
          <a:lstStyle/>
          <a:p>
            <a:r>
              <a:rPr lang="sr-Cyrl-CS" dirty="0"/>
              <a:t>Краће</a:t>
            </a:r>
            <a:r>
              <a:rPr lang="en-US" dirty="0"/>
              <a:t> </a:t>
            </a:r>
            <a:r>
              <a:rPr lang="sr-Cyrl-CS" dirty="0"/>
              <a:t>трајање</a:t>
            </a:r>
            <a:r>
              <a:rPr lang="en-US" dirty="0"/>
              <a:t> </a:t>
            </a:r>
            <a:r>
              <a:rPr lang="sr-Cyrl-CS" dirty="0"/>
              <a:t>цементних</a:t>
            </a:r>
            <a:r>
              <a:rPr lang="en-US" dirty="0"/>
              <a:t> </a:t>
            </a:r>
            <a:r>
              <a:rPr lang="sr-Cyrl-CS" dirty="0"/>
              <a:t>ендопротеза</a:t>
            </a:r>
            <a:r>
              <a:rPr lang="en-US" dirty="0"/>
              <a:t> </a:t>
            </a:r>
            <a:r>
              <a:rPr lang="sr-Cyrl-CS" dirty="0"/>
              <a:t>прве</a:t>
            </a:r>
            <a:r>
              <a:rPr lang="en-US" dirty="0"/>
              <a:t> </a:t>
            </a:r>
            <a:r>
              <a:rPr lang="sr-Cyrl-CS" dirty="0"/>
              <a:t>генерације</a:t>
            </a:r>
            <a:r>
              <a:rPr lang="en-US" dirty="0"/>
              <a:t>, </a:t>
            </a:r>
            <a:r>
              <a:rPr lang="sr-Cyrl-CS" dirty="0"/>
              <a:t>нарочито</a:t>
            </a:r>
            <a:r>
              <a:rPr lang="en-US" dirty="0"/>
              <a:t> </a:t>
            </a:r>
            <a:r>
              <a:rPr lang="sr-Cyrl-CS" dirty="0"/>
              <a:t>код</a:t>
            </a:r>
            <a:r>
              <a:rPr lang="en-US" dirty="0"/>
              <a:t> </a:t>
            </a:r>
            <a:r>
              <a:rPr lang="sr-Cyrl-CS" dirty="0"/>
              <a:t>млађих</a:t>
            </a:r>
            <a:r>
              <a:rPr lang="en-US" dirty="0"/>
              <a:t> </a:t>
            </a:r>
            <a:r>
              <a:rPr lang="sr-Cyrl-CS" dirty="0"/>
              <a:t>пацијената,</a:t>
            </a:r>
            <a:r>
              <a:rPr lang="en-US" dirty="0"/>
              <a:t> </a:t>
            </a:r>
            <a:r>
              <a:rPr lang="sr-Cyrl-CS" dirty="0"/>
              <a:t>као</a:t>
            </a:r>
            <a:r>
              <a:rPr lang="en-US" dirty="0"/>
              <a:t> </a:t>
            </a:r>
            <a:r>
              <a:rPr lang="sr-Cyrl-CS" dirty="0"/>
              <a:t>и</a:t>
            </a:r>
            <a:r>
              <a:rPr lang="en-US" dirty="0"/>
              <a:t> </a:t>
            </a:r>
            <a:r>
              <a:rPr lang="sr-Cyrl-CS" dirty="0"/>
              <a:t>чешћа</a:t>
            </a:r>
            <a:r>
              <a:rPr lang="en-US" dirty="0"/>
              <a:t> </a:t>
            </a:r>
            <a:r>
              <a:rPr lang="sr-Cyrl-CS" dirty="0"/>
              <a:t>појава</a:t>
            </a:r>
            <a:r>
              <a:rPr lang="en-US" dirty="0"/>
              <a:t> </a:t>
            </a:r>
            <a:r>
              <a:rPr lang="sr-Cyrl-CS" dirty="0"/>
              <a:t>остелизе</a:t>
            </a:r>
            <a:r>
              <a:rPr lang="en-US" dirty="0"/>
              <a:t> </a:t>
            </a:r>
            <a:r>
              <a:rPr lang="sr-Cyrl-CS" dirty="0"/>
              <a:t>која</a:t>
            </a:r>
            <a:r>
              <a:rPr lang="en-US" dirty="0"/>
              <a:t> </a:t>
            </a:r>
            <a:r>
              <a:rPr lang="sr-Cyrl-CS" dirty="0"/>
              <a:t>је</a:t>
            </a:r>
            <a:r>
              <a:rPr lang="en-US" dirty="0"/>
              <a:t> </a:t>
            </a:r>
            <a:r>
              <a:rPr lang="sr-Cyrl-CS" dirty="0"/>
              <a:t>довођена</a:t>
            </a:r>
            <a:r>
              <a:rPr lang="en-US" dirty="0"/>
              <a:t> </a:t>
            </a:r>
            <a:r>
              <a:rPr lang="sr-Cyrl-CS" dirty="0"/>
              <a:t>у</a:t>
            </a:r>
            <a:r>
              <a:rPr lang="en-US" dirty="0"/>
              <a:t> </a:t>
            </a:r>
            <a:r>
              <a:rPr lang="sr-Cyrl-CS" dirty="0"/>
              <a:t>везу</a:t>
            </a:r>
            <a:r>
              <a:rPr lang="en-US" dirty="0"/>
              <a:t>  </a:t>
            </a:r>
            <a:r>
              <a:rPr lang="sr-Cyrl-CS" dirty="0"/>
              <a:t>са</a:t>
            </a:r>
            <a:r>
              <a:rPr lang="en-US" dirty="0"/>
              <a:t> </a:t>
            </a:r>
            <a:r>
              <a:rPr lang="sr-Cyrl-CS" dirty="0"/>
              <a:t>појавом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,,</a:t>
            </a:r>
            <a:r>
              <a:rPr lang="sr-Cyrl-CS" dirty="0">
                <a:solidFill>
                  <a:srgbClr val="FF0000"/>
                </a:solidFill>
              </a:rPr>
              <a:t>цементне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sr-Cyrl-CS" dirty="0">
                <a:solidFill>
                  <a:srgbClr val="FF0000"/>
                </a:solidFill>
              </a:rPr>
              <a:t>болести</a:t>
            </a:r>
            <a:r>
              <a:rPr lang="en-US" dirty="0">
                <a:solidFill>
                  <a:srgbClr val="FF0000"/>
                </a:solidFill>
              </a:rPr>
              <a:t>,,</a:t>
            </a:r>
            <a:r>
              <a:rPr lang="en-US" dirty="0"/>
              <a:t> </a:t>
            </a:r>
            <a:r>
              <a:rPr lang="sr-Cyrl-CS" dirty="0"/>
              <a:t>наметнула је</a:t>
            </a:r>
            <a:r>
              <a:rPr lang="en-US" dirty="0"/>
              <a:t> </a:t>
            </a:r>
            <a:r>
              <a:rPr lang="sr-Cyrl-CS" dirty="0"/>
              <a:t>потребу  креирања нове</a:t>
            </a:r>
            <a:r>
              <a:rPr lang="en-US" dirty="0"/>
              <a:t> </a:t>
            </a:r>
            <a:r>
              <a:rPr lang="sr-Cyrl-CS" dirty="0"/>
              <a:t>методе</a:t>
            </a:r>
            <a:r>
              <a:rPr lang="en-US" dirty="0"/>
              <a:t>- </a:t>
            </a:r>
            <a:r>
              <a:rPr lang="sr-Cyrl-CS" dirty="0"/>
              <a:t>бесцементне</a:t>
            </a:r>
            <a:r>
              <a:rPr lang="en-US" dirty="0"/>
              <a:t> </a:t>
            </a:r>
            <a:r>
              <a:rPr lang="sr-Cyrl-CS" dirty="0"/>
              <a:t>фиксације </a:t>
            </a:r>
            <a:r>
              <a:rPr lang="en-US" dirty="0"/>
              <a:t>(</a:t>
            </a:r>
            <a:r>
              <a:rPr lang="en-US" dirty="0" err="1"/>
              <a:t>Corten</a:t>
            </a:r>
            <a:r>
              <a:rPr lang="en-US" dirty="0"/>
              <a:t> et all, </a:t>
            </a:r>
            <a:r>
              <a:rPr lang="sr-Cyrl-CS" dirty="0"/>
              <a:t>2</a:t>
            </a:r>
            <a:r>
              <a:rPr lang="en-US" dirty="0"/>
              <a:t>011</a:t>
            </a:r>
            <a:r>
              <a:rPr lang="sr-Cyrl-CS" dirty="0"/>
              <a:t>.)</a:t>
            </a:r>
          </a:p>
          <a:p>
            <a:r>
              <a:rPr lang="sr-Cyrl-CS" dirty="0"/>
              <a:t>Керамичка,  храпаве површине, скупља и дуготрајнија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104"/>
    </mc:Choice>
    <mc:Fallback xmlns="">
      <p:transition spd="slow" advTm="29104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677108"/>
          </a:xfrm>
        </p:spPr>
        <p:txBody>
          <a:bodyPr>
            <a:normAutofit fontScale="90000"/>
          </a:bodyPr>
          <a:lstStyle/>
          <a:p>
            <a:r>
              <a:rPr lang="sr-Cyrl-CS" dirty="0"/>
              <a:t>Хибридне</a:t>
            </a:r>
            <a:r>
              <a:rPr lang="en-US" dirty="0"/>
              <a:t> </a:t>
            </a:r>
            <a:r>
              <a:rPr lang="sr-Cyrl-CS" dirty="0"/>
              <a:t>ендопротезе кука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5" y="1624078"/>
            <a:ext cx="7997697" cy="3323987"/>
          </a:xfrm>
        </p:spPr>
        <p:txBody>
          <a:bodyPr>
            <a:normAutofit fontScale="85000" lnSpcReduction="10000"/>
          </a:bodyPr>
          <a:lstStyle/>
          <a:p>
            <a:r>
              <a:rPr lang="sr-Cyrl-CS" dirty="0"/>
              <a:t>Хибридне</a:t>
            </a:r>
            <a:r>
              <a:rPr lang="en-US" dirty="0"/>
              <a:t> </a:t>
            </a:r>
            <a:r>
              <a:rPr lang="sr-Cyrl-CS" dirty="0"/>
              <a:t>ендопротезе</a:t>
            </a:r>
            <a:r>
              <a:rPr lang="en-US" dirty="0"/>
              <a:t> </a:t>
            </a:r>
            <a:r>
              <a:rPr lang="sr-Cyrl-CS" dirty="0"/>
              <a:t>су</a:t>
            </a:r>
            <a:r>
              <a:rPr lang="en-US" dirty="0"/>
              <a:t> </a:t>
            </a:r>
            <a:r>
              <a:rPr lang="sr-Cyrl-CS" dirty="0"/>
              <a:t>комбинација</a:t>
            </a:r>
            <a:r>
              <a:rPr lang="en-US" dirty="0"/>
              <a:t> </a:t>
            </a:r>
            <a:r>
              <a:rPr lang="sr-Cyrl-CS" dirty="0"/>
              <a:t>претходна</a:t>
            </a:r>
            <a:r>
              <a:rPr lang="en-US" dirty="0"/>
              <a:t> </a:t>
            </a:r>
            <a:r>
              <a:rPr lang="sr-Cyrl-CS" dirty="0"/>
              <a:t>два</a:t>
            </a:r>
            <a:r>
              <a:rPr lang="en-US" dirty="0"/>
              <a:t> </a:t>
            </a:r>
            <a:r>
              <a:rPr lang="sr-Cyrl-CS" dirty="0"/>
              <a:t>типа</a:t>
            </a:r>
            <a:r>
              <a:rPr lang="en-US" dirty="0"/>
              <a:t> </a:t>
            </a:r>
            <a:r>
              <a:rPr lang="sr-Cyrl-CS" dirty="0"/>
              <a:t>протеза</a:t>
            </a:r>
            <a:r>
              <a:rPr lang="en-US" dirty="0"/>
              <a:t>: </a:t>
            </a:r>
            <a:r>
              <a:rPr lang="sr-Cyrl-CS" dirty="0"/>
              <a:t>део</a:t>
            </a:r>
            <a:r>
              <a:rPr lang="en-US" dirty="0"/>
              <a:t> </a:t>
            </a:r>
            <a:r>
              <a:rPr lang="sr-Cyrl-CS" dirty="0"/>
              <a:t>ендопротезе</a:t>
            </a:r>
            <a:r>
              <a:rPr lang="en-US" dirty="0"/>
              <a:t> </a:t>
            </a:r>
            <a:r>
              <a:rPr lang="sr-Cyrl-CS" dirty="0"/>
              <a:t>је</a:t>
            </a:r>
            <a:r>
              <a:rPr lang="en-US" dirty="0"/>
              <a:t> </a:t>
            </a:r>
            <a:r>
              <a:rPr lang="sr-Cyrl-CS" dirty="0"/>
              <a:t>без</a:t>
            </a:r>
            <a:r>
              <a:rPr lang="en-US" dirty="0"/>
              <a:t> </a:t>
            </a:r>
            <a:r>
              <a:rPr lang="sr-Cyrl-CS" dirty="0"/>
              <a:t>цемента</a:t>
            </a:r>
            <a:r>
              <a:rPr lang="en-US" dirty="0"/>
              <a:t> (</a:t>
            </a:r>
            <a:r>
              <a:rPr lang="sr-Cyrl-CS" dirty="0"/>
              <a:t>најчешће</a:t>
            </a:r>
            <a:r>
              <a:rPr lang="en-US" dirty="0"/>
              <a:t> </a:t>
            </a:r>
            <a:r>
              <a:rPr lang="sr-Cyrl-CS" dirty="0"/>
              <a:t>ацетабуларни</a:t>
            </a:r>
            <a:r>
              <a:rPr lang="en-US" dirty="0"/>
              <a:t> </a:t>
            </a:r>
            <a:r>
              <a:rPr lang="sr-Cyrl-CS" dirty="0"/>
              <a:t>део</a:t>
            </a:r>
            <a:r>
              <a:rPr lang="en-US" dirty="0"/>
              <a:t>), </a:t>
            </a:r>
            <a:r>
              <a:rPr lang="sr-Cyrl-CS" dirty="0"/>
              <a:t>док</a:t>
            </a:r>
            <a:r>
              <a:rPr lang="en-US" dirty="0"/>
              <a:t> </a:t>
            </a:r>
            <a:r>
              <a:rPr lang="sr-Cyrl-CS" dirty="0"/>
              <a:t>се</a:t>
            </a:r>
            <a:r>
              <a:rPr lang="en-US" dirty="0"/>
              <a:t> </a:t>
            </a:r>
            <a:r>
              <a:rPr lang="sr-Cyrl-CS" dirty="0"/>
              <a:t>за</a:t>
            </a:r>
            <a:r>
              <a:rPr lang="en-US" dirty="0"/>
              <a:t> </a:t>
            </a:r>
            <a:r>
              <a:rPr lang="sr-Cyrl-CS" dirty="0"/>
              <a:t>други</a:t>
            </a:r>
            <a:r>
              <a:rPr lang="en-US" dirty="0"/>
              <a:t> </a:t>
            </a:r>
            <a:r>
              <a:rPr lang="sr-Cyrl-CS" dirty="0"/>
              <a:t>део</a:t>
            </a:r>
            <a:r>
              <a:rPr lang="en-US" dirty="0"/>
              <a:t> </a:t>
            </a:r>
            <a:r>
              <a:rPr lang="sr-Cyrl-CS" dirty="0"/>
              <a:t>користи</a:t>
            </a:r>
            <a:r>
              <a:rPr lang="en-US" dirty="0"/>
              <a:t> </a:t>
            </a:r>
            <a:r>
              <a:rPr lang="sr-Cyrl-CS" dirty="0"/>
              <a:t>коштани</a:t>
            </a:r>
            <a:r>
              <a:rPr lang="en-US" dirty="0"/>
              <a:t> </a:t>
            </a:r>
            <a:r>
              <a:rPr lang="sr-Cyrl-CS" dirty="0"/>
              <a:t>цемент</a:t>
            </a:r>
            <a:r>
              <a:rPr lang="en-US" dirty="0"/>
              <a:t> (</a:t>
            </a:r>
            <a:r>
              <a:rPr lang="sr-Cyrl-CS" dirty="0"/>
              <a:t>чешће</a:t>
            </a:r>
            <a:r>
              <a:rPr lang="en-US" dirty="0"/>
              <a:t> </a:t>
            </a:r>
            <a:r>
              <a:rPr lang="sr-Cyrl-CS" dirty="0"/>
              <a:t>фем</a:t>
            </a:r>
            <a:r>
              <a:rPr lang="en-US" dirty="0"/>
              <a:t>o</a:t>
            </a:r>
            <a:r>
              <a:rPr lang="sr-Cyrl-CS" dirty="0"/>
              <a:t>рални</a:t>
            </a:r>
            <a:r>
              <a:rPr lang="en-US" dirty="0"/>
              <a:t> </a:t>
            </a:r>
            <a:r>
              <a:rPr lang="sr-Cyrl-CS" dirty="0"/>
              <a:t>део</a:t>
            </a:r>
            <a:r>
              <a:rPr lang="en-US" dirty="0"/>
              <a:t>), (</a:t>
            </a:r>
            <a:r>
              <a:rPr lang="en-US" dirty="0" err="1"/>
              <a:t>Schmalzried</a:t>
            </a:r>
            <a:r>
              <a:rPr lang="en-US" dirty="0"/>
              <a:t> and Harris, 1993)</a:t>
            </a:r>
            <a:endParaRPr lang="sr-Cyrl-CS" dirty="0"/>
          </a:p>
          <a:p>
            <a:r>
              <a:rPr lang="sr-Cyrl-CS" dirty="0"/>
              <a:t>Национални</a:t>
            </a:r>
            <a:r>
              <a:rPr lang="en-US" dirty="0"/>
              <a:t> </a:t>
            </a:r>
            <a:r>
              <a:rPr lang="sr-Cyrl-CS" dirty="0"/>
              <a:t>институт</a:t>
            </a:r>
            <a:r>
              <a:rPr lang="en-US" dirty="0"/>
              <a:t> </a:t>
            </a:r>
            <a:r>
              <a:rPr lang="sr-Cyrl-CS" dirty="0"/>
              <a:t>здравља</a:t>
            </a:r>
            <a:r>
              <a:rPr lang="en-US" dirty="0"/>
              <a:t> </a:t>
            </a:r>
            <a:r>
              <a:rPr lang="sr-Cyrl-CS" dirty="0"/>
              <a:t>САД</a:t>
            </a:r>
            <a:r>
              <a:rPr lang="en-US" dirty="0"/>
              <a:t>-</a:t>
            </a:r>
            <a:r>
              <a:rPr lang="sr-Cyrl-CS" dirty="0"/>
              <a:t>а</a:t>
            </a:r>
            <a:r>
              <a:rPr lang="en-US" dirty="0"/>
              <a:t> </a:t>
            </a:r>
            <a:r>
              <a:rPr lang="sr-Cyrl-CS" dirty="0"/>
              <a:t>је</a:t>
            </a:r>
            <a:r>
              <a:rPr lang="en-US" dirty="0"/>
              <a:t> 1995 </a:t>
            </a:r>
            <a:r>
              <a:rPr lang="sr-Cyrl-CS" dirty="0"/>
              <a:t>године</a:t>
            </a:r>
            <a:r>
              <a:rPr lang="en-US" dirty="0"/>
              <a:t> </a:t>
            </a:r>
            <a:r>
              <a:rPr lang="sr-Cyrl-CS" dirty="0"/>
              <a:t>подржао</a:t>
            </a:r>
            <a:r>
              <a:rPr lang="en-US" dirty="0"/>
              <a:t> </a:t>
            </a:r>
            <a:r>
              <a:rPr lang="sr-Cyrl-CS" dirty="0"/>
              <a:t>употребу</a:t>
            </a:r>
            <a:r>
              <a:rPr lang="en-US" dirty="0"/>
              <a:t> </a:t>
            </a:r>
            <a:r>
              <a:rPr lang="sr-Cyrl-CS" dirty="0"/>
              <a:t>овог</a:t>
            </a:r>
            <a:r>
              <a:rPr lang="en-US" dirty="0"/>
              <a:t> </a:t>
            </a:r>
            <a:r>
              <a:rPr lang="sr-Cyrl-CS" dirty="0"/>
              <a:t>начина</a:t>
            </a:r>
            <a:r>
              <a:rPr lang="en-US" dirty="0"/>
              <a:t> </a:t>
            </a:r>
            <a:r>
              <a:rPr lang="sr-Cyrl-CS" dirty="0"/>
              <a:t>фиксације</a:t>
            </a:r>
            <a:r>
              <a:rPr lang="en-US" dirty="0"/>
              <a:t> </a:t>
            </a:r>
            <a:r>
              <a:rPr lang="sr-Cyrl-CS" dirty="0"/>
              <a:t>због</a:t>
            </a:r>
            <a:r>
              <a:rPr lang="en-US" dirty="0"/>
              <a:t> </a:t>
            </a:r>
            <a:r>
              <a:rPr lang="sr-Cyrl-CS" dirty="0"/>
              <a:t>одличних</a:t>
            </a:r>
            <a:r>
              <a:rPr lang="en-US" dirty="0"/>
              <a:t> </a:t>
            </a:r>
            <a:r>
              <a:rPr lang="sr-Cyrl-CS" dirty="0"/>
              <a:t>дугорочних</a:t>
            </a:r>
            <a:r>
              <a:rPr lang="en-US" dirty="0"/>
              <a:t> </a:t>
            </a:r>
            <a:r>
              <a:rPr lang="sr-Cyrl-CS" dirty="0"/>
              <a:t>резултата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593"/>
    </mc:Choice>
    <mc:Fallback xmlns="">
      <p:transition spd="slow" advTm="28593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677108"/>
          </a:xfrm>
        </p:spPr>
        <p:txBody>
          <a:bodyPr>
            <a:normAutofit fontScale="90000"/>
          </a:bodyPr>
          <a:lstStyle/>
          <a:p>
            <a:r>
              <a:rPr lang="sr-Cyrl-CS" dirty="0"/>
              <a:t>Хибридни тип протезе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5" y="1624078"/>
            <a:ext cx="3802379" cy="4571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5122" name="Picture 2" descr="29018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9900" y="1054100"/>
            <a:ext cx="59436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97"/>
    </mc:Choice>
    <mc:Fallback xmlns="">
      <p:transition spd="slow" advTm="3797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3" y="1624078"/>
            <a:ext cx="8378697" cy="2585323"/>
          </a:xfrm>
        </p:spPr>
        <p:txBody>
          <a:bodyPr>
            <a:normAutofit fontScale="77500" lnSpcReduction="20000"/>
          </a:bodyPr>
          <a:lstStyle/>
          <a:p>
            <a:r>
              <a:rPr lang="sr-Cyrl-CS" dirty="0"/>
              <a:t>Употребна вредност различитих ПТЦ је иста. Болесник има исти конфор и функционалност, али </a:t>
            </a:r>
            <a:r>
              <a:rPr lang="sr-Cyrl-CS" u="sng" dirty="0"/>
              <a:t>различит век трајања. </a:t>
            </a:r>
          </a:p>
          <a:p>
            <a:r>
              <a:rPr lang="sr-Cyrl-CS" dirty="0"/>
              <a:t>Бесцементна протеза може трајати  преко 20 година, у зависности од пацијента, професије, активности...</a:t>
            </a:r>
          </a:p>
          <a:p>
            <a:endParaRPr lang="sr-Cyrl-CS" dirty="0"/>
          </a:p>
          <a:p>
            <a:r>
              <a:rPr lang="sr-Cyrl-CS" dirty="0"/>
              <a:t>,, Никад није довољно рано урадити вештачки кук,,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437"/>
    </mc:Choice>
    <mc:Fallback xmlns="">
      <p:transition spd="slow" advTm="54437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7"/>
            <a:ext cx="7825237" cy="1354217"/>
          </a:xfrm>
        </p:spPr>
        <p:txBody>
          <a:bodyPr>
            <a:normAutofit fontScale="90000"/>
          </a:bodyPr>
          <a:lstStyle/>
          <a:p>
            <a:r>
              <a:rPr lang="sr-Cyrl-CS" dirty="0"/>
              <a:t>?</a:t>
            </a:r>
            <a:r>
              <a:rPr lang="en-US" dirty="0"/>
              <a:t> </a:t>
            </a:r>
            <a:r>
              <a:rPr lang="sr-Cyrl-CS" dirty="0"/>
              <a:t>хиру</a:t>
            </a:r>
            <a:r>
              <a:rPr lang="ru-RU" dirty="0"/>
              <a:t>ш</a:t>
            </a:r>
            <a:r>
              <a:rPr lang="sr-Cyrl-CS" dirty="0"/>
              <a:t>ког</a:t>
            </a:r>
            <a:r>
              <a:rPr lang="en-US" dirty="0"/>
              <a:t> </a:t>
            </a:r>
            <a:r>
              <a:rPr lang="sr-Cyrl-CS" dirty="0"/>
              <a:t>приступа</a:t>
            </a:r>
            <a:r>
              <a:rPr lang="en-US" dirty="0"/>
              <a:t> </a:t>
            </a:r>
            <a:r>
              <a:rPr lang="sr-Cyrl-CS" dirty="0"/>
              <a:t>зглобу</a:t>
            </a:r>
            <a:r>
              <a:rPr lang="en-US" dirty="0"/>
              <a:t> </a:t>
            </a:r>
            <a:r>
              <a:rPr lang="sr-Cyrl-CS" dirty="0"/>
              <a:t>кука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3" y="1892302"/>
            <a:ext cx="7769097" cy="4062651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/>
              <a:t> - </a:t>
            </a:r>
            <a:r>
              <a:rPr lang="sr-Cyrl-CS" dirty="0"/>
              <a:t>предњи</a:t>
            </a:r>
            <a:r>
              <a:rPr lang="ru-RU" dirty="0"/>
              <a:t> (</a:t>
            </a:r>
            <a:r>
              <a:rPr lang="sr-Cyrl-CS" dirty="0"/>
              <a:t>а</a:t>
            </a:r>
            <a:r>
              <a:rPr lang="sr-Latn-CS" dirty="0"/>
              <a:t>nterior</a:t>
            </a:r>
            <a:r>
              <a:rPr lang="ru-RU" dirty="0"/>
              <a:t>), </a:t>
            </a:r>
          </a:p>
          <a:p>
            <a:pPr>
              <a:buNone/>
            </a:pPr>
            <a:r>
              <a:rPr lang="sr-Latn-CS" dirty="0"/>
              <a:t> </a:t>
            </a:r>
            <a:r>
              <a:rPr lang="sr-Cyrl-CS" dirty="0"/>
              <a:t>- предње</a:t>
            </a:r>
            <a:r>
              <a:rPr lang="en-US" dirty="0"/>
              <a:t> </a:t>
            </a:r>
            <a:r>
              <a:rPr lang="sr-Cyrl-CS" dirty="0"/>
              <a:t>бо</a:t>
            </a:r>
            <a:r>
              <a:rPr lang="ru-RU" dirty="0"/>
              <a:t>ч</a:t>
            </a:r>
            <a:r>
              <a:rPr lang="sr-Cyrl-CS" dirty="0"/>
              <a:t>ни</a:t>
            </a:r>
            <a:r>
              <a:rPr lang="ru-RU" dirty="0"/>
              <a:t> (</a:t>
            </a:r>
            <a:r>
              <a:rPr lang="sr-Cyrl-CS" dirty="0"/>
              <a:t>а</a:t>
            </a:r>
            <a:r>
              <a:rPr lang="sr-Latn-CS" dirty="0"/>
              <a:t>nterio-lateralis</a:t>
            </a:r>
            <a:r>
              <a:rPr lang="ru-RU" dirty="0"/>
              <a:t>),</a:t>
            </a:r>
          </a:p>
          <a:p>
            <a:pPr>
              <a:buNone/>
            </a:pPr>
            <a:r>
              <a:rPr lang="ru-RU" dirty="0"/>
              <a:t> - </a:t>
            </a:r>
            <a:r>
              <a:rPr lang="sr-Cyrl-CS" dirty="0"/>
              <a:t>задњи</a:t>
            </a:r>
            <a:r>
              <a:rPr lang="ru-RU" dirty="0"/>
              <a:t> (</a:t>
            </a:r>
            <a:r>
              <a:rPr lang="sr-Latn-CS" dirty="0"/>
              <a:t>posterior</a:t>
            </a:r>
            <a:r>
              <a:rPr lang="ru-RU" dirty="0"/>
              <a:t>),</a:t>
            </a:r>
          </a:p>
          <a:p>
            <a:pPr>
              <a:buNone/>
            </a:pPr>
            <a:r>
              <a:rPr lang="ru-RU" dirty="0"/>
              <a:t> - </a:t>
            </a:r>
            <a:r>
              <a:rPr lang="sr-Cyrl-CS" dirty="0"/>
              <a:t>бо</a:t>
            </a:r>
            <a:r>
              <a:rPr lang="ru-RU" dirty="0"/>
              <a:t>ч</a:t>
            </a:r>
            <a:r>
              <a:rPr lang="sr-Cyrl-CS" dirty="0"/>
              <a:t>ни</a:t>
            </a:r>
            <a:r>
              <a:rPr lang="ru-RU" dirty="0"/>
              <a:t> (</a:t>
            </a:r>
            <a:r>
              <a:rPr lang="sr-Latn-CS" dirty="0"/>
              <a:t>lateralis</a:t>
            </a:r>
            <a:r>
              <a:rPr lang="ru-RU" dirty="0"/>
              <a:t>) </a:t>
            </a:r>
            <a:endParaRPr lang="sr-Cyrl-CS" dirty="0"/>
          </a:p>
          <a:p>
            <a:pPr>
              <a:buNone/>
            </a:pPr>
            <a:r>
              <a:rPr lang="sr-Cyrl-CS" dirty="0"/>
              <a:t> - средњи </a:t>
            </a:r>
            <a:r>
              <a:rPr lang="sr-Latn-CS" dirty="0"/>
              <a:t>(medialis)</a:t>
            </a:r>
            <a:endParaRPr lang="ru-RU" dirty="0"/>
          </a:p>
          <a:p>
            <a:pPr>
              <a:buNone/>
            </a:pPr>
            <a:r>
              <a:rPr lang="ru-RU" dirty="0"/>
              <a:t> </a:t>
            </a:r>
            <a:r>
              <a:rPr lang="sr-Cyrl-CS" dirty="0"/>
              <a:t>Описан</a:t>
            </a:r>
            <a:r>
              <a:rPr lang="en-US" dirty="0"/>
              <a:t> </a:t>
            </a:r>
            <a:r>
              <a:rPr lang="sr-Cyrl-CS" dirty="0"/>
              <a:t>је</a:t>
            </a:r>
            <a:r>
              <a:rPr lang="en-US" dirty="0"/>
              <a:t> </a:t>
            </a:r>
            <a:r>
              <a:rPr lang="sr-Cyrl-CS" dirty="0"/>
              <a:t>и</a:t>
            </a:r>
            <a:r>
              <a:rPr lang="en-US" dirty="0"/>
              <a:t> </a:t>
            </a:r>
            <a:r>
              <a:rPr lang="sr-Cyrl-CS" dirty="0"/>
              <a:t>комбиновани</a:t>
            </a:r>
            <a:r>
              <a:rPr lang="en-US" dirty="0"/>
              <a:t> </a:t>
            </a:r>
            <a:r>
              <a:rPr lang="sr-Cyrl-CS" dirty="0"/>
              <a:t>минимално</a:t>
            </a:r>
            <a:r>
              <a:rPr lang="en-US" dirty="0"/>
              <a:t> </a:t>
            </a:r>
            <a:r>
              <a:rPr lang="sr-Cyrl-CS" dirty="0"/>
              <a:t>инвазиван</a:t>
            </a:r>
            <a:r>
              <a:rPr lang="en-US" dirty="0"/>
              <a:t> </a:t>
            </a:r>
            <a:r>
              <a:rPr lang="sr-Cyrl-CS" dirty="0"/>
              <a:t>приступ</a:t>
            </a:r>
            <a:r>
              <a:rPr lang="en-US" dirty="0"/>
              <a:t> </a:t>
            </a:r>
            <a:r>
              <a:rPr lang="sr-Cyrl-CS" dirty="0"/>
              <a:t>са</a:t>
            </a:r>
            <a:r>
              <a:rPr lang="en-US" dirty="0"/>
              <a:t> </a:t>
            </a:r>
            <a:r>
              <a:rPr lang="sr-Cyrl-CS" dirty="0"/>
              <a:t>две</a:t>
            </a:r>
            <a:r>
              <a:rPr lang="en-US" dirty="0"/>
              <a:t> </a:t>
            </a:r>
            <a:r>
              <a:rPr lang="sr-Cyrl-CS" dirty="0"/>
              <a:t>инцизије</a:t>
            </a:r>
            <a:r>
              <a:rPr lang="en-US" dirty="0"/>
              <a:t> (</a:t>
            </a:r>
            <a:r>
              <a:rPr lang="sr-Latn-CS" dirty="0"/>
              <a:t>minimally-invasive</a:t>
            </a:r>
            <a:r>
              <a:rPr lang="en-US" dirty="0"/>
              <a:t> </a:t>
            </a:r>
            <a:r>
              <a:rPr lang="sr-Latn-CS" dirty="0"/>
              <a:t>t</a:t>
            </a:r>
            <a:r>
              <a:rPr lang="en-US" dirty="0"/>
              <a:t>w</a:t>
            </a:r>
            <a:r>
              <a:rPr lang="sr-Cyrl-CS" dirty="0"/>
              <a:t>о</a:t>
            </a:r>
            <a:r>
              <a:rPr lang="en-US" dirty="0"/>
              <a:t>-</a:t>
            </a:r>
            <a:r>
              <a:rPr lang="sr-Latn-CS" dirty="0"/>
              <a:t>incision approach</a:t>
            </a:r>
            <a:r>
              <a:rPr lang="en-US" dirty="0"/>
              <a:t>). </a:t>
            </a:r>
            <a:r>
              <a:rPr lang="sr-Cyrl-CS" dirty="0"/>
              <a:t>Намењен болесницима са малим БМИ, добром покретљивошћу глоба,без значајних деформитета,који нису за ПТГ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561"/>
    </mc:Choice>
    <mc:Fallback xmlns="">
      <p:transition spd="slow" advTm="26561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677108"/>
          </a:xfrm>
        </p:spPr>
        <p:txBody>
          <a:bodyPr>
            <a:normAutofit fontScale="90000"/>
          </a:bodyPr>
          <a:lstStyle/>
          <a:p>
            <a:r>
              <a:rPr lang="sr-Cyrl-CS" dirty="0"/>
              <a:t> Оперативне технике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5" y="1624076"/>
            <a:ext cx="7540497" cy="5170646"/>
          </a:xfrm>
        </p:spPr>
        <p:txBody>
          <a:bodyPr>
            <a:normAutofit fontScale="77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sr-Cyrl-CS" dirty="0"/>
              <a:t> општа или спинална анестезија</a:t>
            </a:r>
          </a:p>
          <a:p>
            <a:pPr>
              <a:buNone/>
            </a:pPr>
            <a:endParaRPr lang="sr-Cyrl-CS" dirty="0"/>
          </a:p>
          <a:p>
            <a:pPr>
              <a:buFont typeface="Arial" pitchFamily="34" charset="0"/>
              <a:buChar char="•"/>
            </a:pPr>
            <a:r>
              <a:rPr lang="sr-Cyrl-CS" dirty="0"/>
              <a:t> Оперативни приступ одређује забрањене покрете након операције</a:t>
            </a:r>
          </a:p>
          <a:p>
            <a:pPr>
              <a:buFont typeface="Arial" pitchFamily="34" charset="0"/>
              <a:buChar char="•"/>
            </a:pPr>
            <a:endParaRPr lang="sr-Cyrl-CS" dirty="0"/>
          </a:p>
          <a:p>
            <a:pPr>
              <a:buFont typeface="Arial" pitchFamily="34" charset="0"/>
              <a:buChar char="•"/>
            </a:pPr>
            <a:endParaRPr lang="sr-Cyrl-CS" dirty="0"/>
          </a:p>
          <a:p>
            <a:pPr>
              <a:buFont typeface="Arial" pitchFamily="34" charset="0"/>
              <a:buChar char="•"/>
            </a:pPr>
            <a:r>
              <a:rPr lang="sr-Cyrl-CS" dirty="0"/>
              <a:t> Бањичка школа задњи приступ (не сме да прекрсти ноге, Патрик може...) </a:t>
            </a:r>
          </a:p>
          <a:p>
            <a:pPr>
              <a:buFont typeface="Arial" pitchFamily="34" charset="0"/>
              <a:buChar char="•"/>
            </a:pPr>
            <a:r>
              <a:rPr lang="sr-Cyrl-CS" dirty="0"/>
              <a:t> </a:t>
            </a:r>
            <a:r>
              <a:rPr lang="sr-Cyrl-CS" u="sng" dirty="0"/>
              <a:t>Предности задњег приступа:</a:t>
            </a:r>
            <a:r>
              <a:rPr lang="en-US" dirty="0"/>
              <a:t> </a:t>
            </a:r>
            <a:endParaRPr lang="sr-Cyrl-CS" dirty="0"/>
          </a:p>
          <a:p>
            <a:pPr>
              <a:buFontTx/>
              <a:buChar char="-"/>
            </a:pPr>
            <a:r>
              <a:rPr lang="sr-Cyrl-CS" dirty="0"/>
              <a:t> нижи</a:t>
            </a:r>
            <a:r>
              <a:rPr lang="en-US" dirty="0"/>
              <a:t> </a:t>
            </a:r>
            <a:r>
              <a:rPr lang="sr-Cyrl-CS" dirty="0"/>
              <a:t>проценат</a:t>
            </a:r>
            <a:r>
              <a:rPr lang="en-US" dirty="0"/>
              <a:t> </a:t>
            </a:r>
            <a:r>
              <a:rPr lang="sr-Cyrl-CS" dirty="0"/>
              <a:t>оштећења</a:t>
            </a:r>
            <a:r>
              <a:rPr lang="en-US" dirty="0"/>
              <a:t> </a:t>
            </a:r>
            <a:r>
              <a:rPr lang="sr-Cyrl-CS" dirty="0"/>
              <a:t>нерва</a:t>
            </a:r>
            <a:r>
              <a:rPr lang="en-US" dirty="0"/>
              <a:t> </a:t>
            </a:r>
            <a:r>
              <a:rPr lang="sr-Cyrl-CS" dirty="0"/>
              <a:t>, </a:t>
            </a:r>
          </a:p>
          <a:p>
            <a:pPr>
              <a:buFontTx/>
              <a:buChar char="-"/>
            </a:pPr>
            <a:r>
              <a:rPr lang="sr-Cyrl-CS" dirty="0"/>
              <a:t> технички</a:t>
            </a:r>
            <a:r>
              <a:rPr lang="en-US" dirty="0"/>
              <a:t> </a:t>
            </a:r>
            <a:r>
              <a:rPr lang="sr-Cyrl-CS" dirty="0"/>
              <a:t>лакша</a:t>
            </a:r>
            <a:r>
              <a:rPr lang="en-US" dirty="0"/>
              <a:t> </a:t>
            </a:r>
            <a:r>
              <a:rPr lang="sr-Cyrl-CS" dirty="0"/>
              <a:t>за</a:t>
            </a:r>
            <a:r>
              <a:rPr lang="en-US" dirty="0"/>
              <a:t> </a:t>
            </a:r>
            <a:r>
              <a:rPr lang="sr-Cyrl-CS" dirty="0"/>
              <a:t>извођење</a:t>
            </a:r>
          </a:p>
          <a:p>
            <a:pPr>
              <a:buFont typeface="Arial" pitchFamily="34" charset="0"/>
              <a:buChar char="•"/>
            </a:pPr>
            <a:endParaRPr lang="sr-Cyrl-CS" dirty="0"/>
          </a:p>
          <a:p>
            <a:pPr>
              <a:buFont typeface="Arial" pitchFamily="34" charset="0"/>
              <a:buChar char="•"/>
            </a:pPr>
            <a:r>
              <a:rPr lang="sr-Cyrl-CS" dirty="0"/>
              <a:t> Предњи приступ (Ниш, Нови Сад..)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463"/>
    </mc:Choice>
    <mc:Fallback xmlns="">
      <p:transition spd="slow" advTm="52463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3730" name="Picture 2" descr="C:\Documents and Settings\Info\Desktop\taka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4500" y="2120900"/>
            <a:ext cx="3200400" cy="3962400"/>
          </a:xfrm>
          <a:prstGeom prst="rect">
            <a:avLst/>
          </a:prstGeom>
          <a:noFill/>
        </p:spPr>
      </p:pic>
      <p:pic>
        <p:nvPicPr>
          <p:cNvPr id="73731" name="Picture 3" descr="C:\Documents and Settings\Info\Desktop\elizabet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0615" y="89291"/>
            <a:ext cx="3443287" cy="4555734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654300" y="4711700"/>
            <a:ext cx="6464300" cy="2031325"/>
          </a:xfrm>
          <a:prstGeom prst="rect">
            <a:avLst/>
          </a:prstGeom>
        </p:spPr>
        <p:txBody>
          <a:bodyPr wrap="square" lIns="91419" tIns="45710" rIns="91419" bIns="45710">
            <a:spAutoFit/>
          </a:bodyPr>
          <a:lstStyle/>
          <a:p>
            <a:r>
              <a:rPr lang="sr-Cyrl-CS" dirty="0"/>
              <a:t>                   просек   60 година</a:t>
            </a:r>
          </a:p>
          <a:p>
            <a:pPr>
              <a:buFont typeface="Arial" pitchFamily="34" charset="0"/>
              <a:buChar char="•"/>
            </a:pPr>
            <a:endParaRPr lang="sr-Cyrl-CS" dirty="0"/>
          </a:p>
          <a:p>
            <a:pPr>
              <a:buFont typeface="Arial" pitchFamily="34" charset="0"/>
              <a:buChar char="•"/>
            </a:pPr>
            <a:r>
              <a:rPr lang="sr-Cyrl-CS"/>
              <a:t>                  </a:t>
            </a:r>
            <a:r>
              <a:rPr lang="sr-Cyrl-CS" dirty="0"/>
              <a:t>25 година (траума, дисплазија, тумори..)</a:t>
            </a:r>
          </a:p>
          <a:p>
            <a:pPr>
              <a:buFont typeface="Arial" pitchFamily="34" charset="0"/>
              <a:buChar char="•"/>
            </a:pPr>
            <a:endParaRPr lang="sr-Cyrl-CS" dirty="0"/>
          </a:p>
          <a:p>
            <a:pPr>
              <a:buFont typeface="Arial" pitchFamily="34" charset="0"/>
              <a:buChar char="•"/>
            </a:pPr>
            <a:r>
              <a:rPr lang="sr-Cyrl-CS" dirty="0"/>
              <a:t> Најстарији 109. година у Енглеској, 99 година у Крагујевцу</a:t>
            </a:r>
          </a:p>
          <a:p>
            <a:r>
              <a:rPr lang="sr-Cyrl-CS" dirty="0"/>
              <a:t>Пратеће болести, стање чула, економски моменат, породичне околности, психичке промене..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672"/>
    </mc:Choice>
    <mc:Fallback xmlns="">
      <p:transition spd="slow" advTm="22672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2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2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7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" y="2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46682" y="0"/>
            <a:ext cx="7825237" cy="1162100"/>
          </a:xfrm>
          <a:prstGeom prst="rect">
            <a:avLst/>
          </a:prstGeom>
        </p:spPr>
        <p:txBody>
          <a:bodyPr vert="horz" wrap="square" lIns="0" tIns="175463" rIns="0" bIns="0" rtlCol="0">
            <a:spAutoFit/>
          </a:bodyPr>
          <a:lstStyle/>
          <a:p>
            <a:pPr marL="26028"/>
            <a:r>
              <a:rPr lang="sr-Cyrl-CS" sz="3200" spc="-5" dirty="0"/>
              <a:t>Рана рехабилитација након ПТЦ (на ортопедији)</a:t>
            </a:r>
            <a:endParaRPr sz="3200"/>
          </a:p>
        </p:txBody>
      </p:sp>
      <p:sp>
        <p:nvSpPr>
          <p:cNvPr id="11" name="object 11"/>
          <p:cNvSpPr txBox="1"/>
          <p:nvPr/>
        </p:nvSpPr>
        <p:spPr>
          <a:xfrm>
            <a:off x="524006" y="1892300"/>
            <a:ext cx="7845296" cy="4724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4887" marR="5080" indent="-342189">
              <a:buClr>
                <a:srgbClr val="000000"/>
              </a:buClr>
              <a:buFontTx/>
              <a:buChar char="•"/>
              <a:tabLst>
                <a:tab pos="355522" algn="l"/>
              </a:tabLst>
            </a:pPr>
            <a:r>
              <a:rPr lang="sr-Cyrl-CS" sz="3200" spc="-10" dirty="0">
                <a:latin typeface="Arial"/>
                <a:cs typeface="Arial"/>
              </a:rPr>
              <a:t>упознати</a:t>
            </a:r>
            <a:r>
              <a:rPr lang="en-US" sz="3200" spc="-10" dirty="0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с</a:t>
            </a:r>
            <a:r>
              <a:rPr lang="en-US" sz="3200" spc="-5" dirty="0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мерама</a:t>
            </a:r>
            <a:r>
              <a:rPr lang="en-US" sz="3200" spc="-10" dirty="0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опреза</a:t>
            </a:r>
            <a:r>
              <a:rPr lang="en-US" sz="3200" spc="-10" dirty="0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при</a:t>
            </a:r>
            <a:r>
              <a:rPr lang="en-US" sz="3200" spc="-5" dirty="0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свим</a:t>
            </a:r>
            <a:r>
              <a:rPr lang="en-US" sz="3200" spc="-10" dirty="0">
                <a:latin typeface="Arial"/>
                <a:cs typeface="Arial"/>
              </a:rPr>
              <a:t>  </a:t>
            </a:r>
            <a:r>
              <a:rPr lang="sr-Cyrl-CS" sz="3200" spc="-10" dirty="0">
                <a:latin typeface="Arial"/>
                <a:cs typeface="Arial"/>
              </a:rPr>
              <a:t>активностима</a:t>
            </a:r>
            <a:endParaRPr lang="en-US" sz="3200" dirty="0">
              <a:latin typeface="Arial"/>
              <a:cs typeface="Arial"/>
            </a:endParaRPr>
          </a:p>
          <a:p>
            <a:pPr marL="354887" marR="5080" indent="-342189">
              <a:buClr>
                <a:srgbClr val="000000"/>
              </a:buClr>
              <a:buChar char="•"/>
              <a:tabLst>
                <a:tab pos="355522" algn="l"/>
              </a:tabLst>
            </a:pPr>
            <a:r>
              <a:rPr lang="sr-Cyrl-CS" sz="3200" spc="-5" dirty="0">
                <a:latin typeface="Arial"/>
                <a:cs typeface="Arial"/>
              </a:rPr>
              <a:t>вертикализација: постићи</a:t>
            </a:r>
            <a:r>
              <a:rPr sz="3200" spc="-5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самосталност</a:t>
            </a:r>
            <a:r>
              <a:rPr sz="3200" spc="-10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у</a:t>
            </a:r>
            <a:r>
              <a:rPr sz="3200" spc="-5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кретању</a:t>
            </a:r>
            <a:r>
              <a:rPr sz="3200" spc="-10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на кратке релације (</a:t>
            </a:r>
            <a:r>
              <a:rPr lang="sr-Cyrl-CS" sz="3200" spc="-5" dirty="0">
                <a:latin typeface="Arial"/>
                <a:cs typeface="Arial"/>
              </a:rPr>
              <a:t>од</a:t>
            </a:r>
            <a:r>
              <a:rPr sz="3200" spc="-5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постеље</a:t>
            </a:r>
            <a:r>
              <a:rPr sz="3200" spc="-10">
                <a:latin typeface="Arial"/>
                <a:cs typeface="Arial"/>
              </a:rPr>
              <a:t>  </a:t>
            </a:r>
            <a:r>
              <a:rPr lang="sr-Cyrl-CS" sz="3200" spc="-5" dirty="0">
                <a:latin typeface="Arial"/>
                <a:cs typeface="Arial"/>
              </a:rPr>
              <a:t>до</a:t>
            </a:r>
            <a:r>
              <a:rPr sz="3200" spc="-70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тоалета)</a:t>
            </a:r>
            <a:endParaRPr sz="3200">
              <a:latin typeface="Arial"/>
              <a:cs typeface="Arial"/>
            </a:endParaRPr>
          </a:p>
          <a:p>
            <a:pPr marL="354887" indent="-342189">
              <a:spcBef>
                <a:spcPts val="760"/>
              </a:spcBef>
              <a:buClr>
                <a:srgbClr val="000000"/>
              </a:buClr>
              <a:buChar char="•"/>
              <a:tabLst>
                <a:tab pos="355522" algn="l"/>
              </a:tabLst>
            </a:pPr>
            <a:r>
              <a:rPr lang="sr-Cyrl-CS" sz="3200" spc="-5" dirty="0">
                <a:latin typeface="Arial"/>
                <a:cs typeface="Arial"/>
              </a:rPr>
              <a:t>научити</a:t>
            </a:r>
            <a:r>
              <a:rPr sz="3200" spc="-5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и спроводити</a:t>
            </a:r>
            <a:r>
              <a:rPr sz="3200" spc="15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вежбе</a:t>
            </a:r>
            <a:endParaRPr sz="3200">
              <a:latin typeface="Arial"/>
              <a:cs typeface="Arial"/>
            </a:endParaRPr>
          </a:p>
          <a:p>
            <a:pPr marL="354887" marR="677395" indent="-342189">
              <a:spcBef>
                <a:spcPts val="755"/>
              </a:spcBef>
              <a:buClr>
                <a:srgbClr val="000000"/>
              </a:buClr>
              <a:buChar char="•"/>
              <a:tabLst>
                <a:tab pos="355522" algn="l"/>
              </a:tabLst>
            </a:pPr>
            <a:r>
              <a:rPr lang="sr-Cyrl-CS" sz="3200" spc="-5" dirty="0">
                <a:latin typeface="Arial"/>
                <a:cs typeface="Arial"/>
              </a:rPr>
              <a:t>научити</a:t>
            </a:r>
            <a:r>
              <a:rPr sz="3200" spc="-5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се</a:t>
            </a:r>
            <a:r>
              <a:rPr sz="3200" spc="-5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служити</a:t>
            </a:r>
            <a:r>
              <a:rPr sz="3200" spc="-5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помагалима</a:t>
            </a:r>
            <a:r>
              <a:rPr sz="3200" spc="-10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за</a:t>
            </a:r>
            <a:r>
              <a:rPr sz="3200" spc="-5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ход,</a:t>
            </a:r>
            <a:r>
              <a:rPr sz="3200" spc="-10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савладати</a:t>
            </a:r>
            <a:r>
              <a:rPr sz="3200" spc="-10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ход</a:t>
            </a:r>
            <a:r>
              <a:rPr sz="3200" spc="-5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по</a:t>
            </a:r>
            <a:r>
              <a:rPr sz="3200" spc="-5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равном</a:t>
            </a:r>
            <a:r>
              <a:rPr sz="3200" spc="-10">
                <a:latin typeface="Arial"/>
                <a:cs typeface="Arial"/>
              </a:rPr>
              <a:t> </a:t>
            </a:r>
            <a:r>
              <a:rPr lang="sr-Cyrl-CS" sz="3200" spc="-5" dirty="0">
                <a:latin typeface="Arial"/>
                <a:cs typeface="Arial"/>
              </a:rPr>
              <a:t>и</a:t>
            </a:r>
            <a:r>
              <a:rPr sz="3200" spc="20">
                <a:latin typeface="Arial"/>
                <a:cs typeface="Arial"/>
              </a:rPr>
              <a:t> </a:t>
            </a:r>
            <a:r>
              <a:rPr lang="sr-Cyrl-CS" sz="3200" spc="-10" dirty="0">
                <a:latin typeface="Arial"/>
                <a:cs typeface="Arial"/>
              </a:rPr>
              <a:t>степеништу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485"/>
    </mc:Choice>
    <mc:Fallback xmlns="">
      <p:transition spd="slow" advTm="6848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5" y="596900"/>
            <a:ext cx="7997697" cy="5715000"/>
          </a:xfrm>
        </p:spPr>
        <p:txBody>
          <a:bodyPr>
            <a:normAutofit fontScale="77500" lnSpcReduction="20000"/>
          </a:bodyPr>
          <a:lstStyle/>
          <a:p>
            <a:r>
              <a:rPr lang="sr-Cyrl-CS" dirty="0"/>
              <a:t>Веома успешна операција:</a:t>
            </a:r>
          </a:p>
          <a:p>
            <a:pPr>
              <a:buNone/>
            </a:pPr>
            <a:r>
              <a:rPr lang="sr-Cyrl-CS" dirty="0"/>
              <a:t>-  ослобађа пацијента од бола изазваног артротичним променама,</a:t>
            </a:r>
          </a:p>
          <a:p>
            <a:pPr>
              <a:buNone/>
            </a:pPr>
            <a:r>
              <a:rPr lang="sr-Cyrl-CS" dirty="0"/>
              <a:t>-  обезбеђује високу функционалност</a:t>
            </a:r>
          </a:p>
          <a:p>
            <a:pPr>
              <a:buNone/>
            </a:pPr>
            <a:r>
              <a:rPr lang="sr-Cyrl-CS" dirty="0"/>
              <a:t>-  преживљавање (10 тогодишње  95% у САД и земљама Европе; 85-90% оперисаних у Србији)</a:t>
            </a:r>
            <a:endParaRPr lang="en-US" dirty="0"/>
          </a:p>
          <a:p>
            <a:endParaRPr lang="sr-Cyrl-CS" dirty="0"/>
          </a:p>
          <a:p>
            <a:pPr>
              <a:buFontTx/>
              <a:buChar char="-"/>
            </a:pPr>
            <a:endParaRPr lang="sr-Cyrl-CS" dirty="0"/>
          </a:p>
          <a:p>
            <a:r>
              <a:rPr lang="sr-Cyrl-CS" dirty="0"/>
              <a:t>Ово омогућава:</a:t>
            </a:r>
          </a:p>
          <a:p>
            <a:pPr>
              <a:buFontTx/>
              <a:buChar char="-"/>
            </a:pPr>
            <a:r>
              <a:rPr lang="sr-Cyrl-CS" dirty="0"/>
              <a:t> добар </a:t>
            </a:r>
            <a:r>
              <a:rPr lang="en-US" dirty="0"/>
              <a:t>o</a:t>
            </a:r>
            <a:r>
              <a:rPr lang="sr-Cyrl-CS" dirty="0"/>
              <a:t>дабир болесника</a:t>
            </a:r>
          </a:p>
          <a:p>
            <a:pPr>
              <a:buFontTx/>
              <a:buChar char="-"/>
            </a:pPr>
            <a:r>
              <a:rPr lang="sr-Cyrl-CS" dirty="0"/>
              <a:t> коришћење модерних имлантата,  </a:t>
            </a:r>
          </a:p>
          <a:p>
            <a:pPr>
              <a:buFontTx/>
              <a:buChar char="-"/>
            </a:pPr>
            <a:r>
              <a:rPr lang="sr-Cyrl-CS" dirty="0"/>
              <a:t> реконструкција анатомских, биомеханичких и кинематичких односа</a:t>
            </a:r>
          </a:p>
          <a:p>
            <a:pPr>
              <a:buFontTx/>
              <a:buChar char="-"/>
            </a:pPr>
            <a:r>
              <a:rPr lang="sr-Cyrl-CS" dirty="0"/>
              <a:t> благовремена и квалитетна рехабилитација</a:t>
            </a:r>
          </a:p>
          <a:p>
            <a:pPr>
              <a:buNone/>
            </a:pPr>
            <a:r>
              <a:rPr lang="sr-Cyrl-CS" dirty="0"/>
              <a:t>(</a:t>
            </a:r>
            <a:r>
              <a:rPr lang="en-US" dirty="0"/>
              <a:t> 2008 Elsevier</a:t>
            </a:r>
            <a:r>
              <a:rPr lang="sr-Cyrl-CS" dirty="0"/>
              <a:t>)</a:t>
            </a:r>
          </a:p>
          <a:p>
            <a:pPr>
              <a:buFontTx/>
              <a:buChar char="-"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663"/>
    </mc:Choice>
    <mc:Fallback xmlns="">
      <p:transition spd="slow" advTm="58663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0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0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5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55930" y="462269"/>
            <a:ext cx="8206740" cy="761477"/>
          </a:xfrm>
          <a:prstGeom prst="rect">
            <a:avLst/>
          </a:prstGeom>
        </p:spPr>
        <p:txBody>
          <a:bodyPr vert="horz" wrap="square" lIns="0" tIns="144513" rIns="0" bIns="0" rtlCol="0">
            <a:spAutoFit/>
          </a:bodyPr>
          <a:lstStyle/>
          <a:p>
            <a:pPr marL="554355">
              <a:lnSpc>
                <a:spcPct val="100000"/>
              </a:lnSpc>
            </a:pPr>
            <a:r>
              <a:rPr sz="4000" spc="-5" dirty="0"/>
              <a:t>O. </a:t>
            </a:r>
            <a:r>
              <a:rPr lang="sr-Cyrl-RS" sz="4000" spc="-5" dirty="0"/>
              <a:t>ДАН НАКОН ОПЕРАЦИЈ</a:t>
            </a:r>
            <a:r>
              <a:rPr sz="4000" spc="-5" dirty="0"/>
              <a:t>E</a:t>
            </a:r>
            <a:endParaRPr sz="4000" dirty="0"/>
          </a:p>
        </p:txBody>
      </p:sp>
      <p:sp>
        <p:nvSpPr>
          <p:cNvPr id="11" name="object 11"/>
          <p:cNvSpPr/>
          <p:nvPr/>
        </p:nvSpPr>
        <p:spPr>
          <a:xfrm>
            <a:off x="4711700" y="1663700"/>
            <a:ext cx="3093720" cy="41910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24004" y="1624329"/>
            <a:ext cx="3121660" cy="1375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buClr>
                <a:srgbClr val="000000"/>
              </a:buClr>
              <a:buChar char="•"/>
              <a:tabLst>
                <a:tab pos="355600" algn="l"/>
              </a:tabLst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vežbe</a:t>
            </a:r>
            <a:r>
              <a:rPr sz="2800" spc="-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disanja</a:t>
            </a:r>
            <a:endParaRPr sz="2800">
              <a:latin typeface="Arial"/>
              <a:cs typeface="Arial"/>
            </a:endParaRPr>
          </a:p>
          <a:p>
            <a:pPr marL="354965" marR="5080" indent="-342265">
              <a:lnSpc>
                <a:spcPct val="100000"/>
              </a:lnSpc>
              <a:spcBef>
                <a:spcPts val="675"/>
              </a:spcBef>
              <a:buClr>
                <a:srgbClr val="000000"/>
              </a:buClr>
              <a:buChar char="•"/>
              <a:tabLst>
                <a:tab pos="355600" algn="l"/>
              </a:tabLst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vežbe</a:t>
            </a:r>
            <a:r>
              <a:rPr sz="28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sr-Latn-CS" sz="2800" spc="-90" dirty="0">
                <a:solidFill>
                  <a:srgbClr val="FFFFFF"/>
                </a:solidFill>
                <a:latin typeface="Arial"/>
                <a:cs typeface="Arial"/>
              </a:rPr>
              <a:t>zatez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anja 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muskulature</a:t>
            </a:r>
            <a:endParaRPr sz="28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20700" y="3416300"/>
            <a:ext cx="3810000" cy="213512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771"/>
    </mc:Choice>
    <mc:Fallback xmlns="">
      <p:transition spd="slow" advTm="18771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0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0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5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886701" y="301739"/>
            <a:ext cx="7344409" cy="496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z="3200" dirty="0"/>
          </a:p>
        </p:txBody>
      </p:sp>
      <p:sp>
        <p:nvSpPr>
          <p:cNvPr id="11" name="object 11"/>
          <p:cNvSpPr/>
          <p:nvPr/>
        </p:nvSpPr>
        <p:spPr>
          <a:xfrm>
            <a:off x="825500" y="1130300"/>
            <a:ext cx="3657600" cy="257327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11700" y="1130300"/>
            <a:ext cx="3657600" cy="25908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25500" y="3873500"/>
            <a:ext cx="3657600" cy="262127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711700" y="3873500"/>
            <a:ext cx="3657599" cy="26670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325"/>
    </mc:Choice>
    <mc:Fallback xmlns="">
      <p:transition spd="slow" advTm="21325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0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0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5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583421" y="547357"/>
            <a:ext cx="7951470" cy="556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dirty="0"/>
              <a:t>AKT</a:t>
            </a:r>
            <a:r>
              <a:rPr lang="sr-Cyrl-RS" sz="3600" dirty="0"/>
              <a:t>ИВНО ПОТПОМОГНУТЕ ВЕЖБ</a:t>
            </a:r>
            <a:r>
              <a:rPr sz="3600" spc="-5" dirty="0"/>
              <a:t>E</a:t>
            </a:r>
            <a:endParaRPr sz="3600" dirty="0"/>
          </a:p>
        </p:txBody>
      </p:sp>
      <p:sp>
        <p:nvSpPr>
          <p:cNvPr id="11" name="object 11"/>
          <p:cNvSpPr/>
          <p:nvPr/>
        </p:nvSpPr>
        <p:spPr>
          <a:xfrm>
            <a:off x="3035300" y="1358900"/>
            <a:ext cx="3099054" cy="203835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587500" y="3492500"/>
            <a:ext cx="2262377" cy="31242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016500" y="3568700"/>
            <a:ext cx="2919222" cy="2971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99"/>
    </mc:Choice>
    <mc:Fallback xmlns="">
      <p:transition spd="slow" advTm="8299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0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0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5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55930" y="462269"/>
            <a:ext cx="8206740" cy="761477"/>
          </a:xfrm>
          <a:prstGeom prst="rect">
            <a:avLst/>
          </a:prstGeom>
        </p:spPr>
        <p:txBody>
          <a:bodyPr vert="horz" wrap="square" lIns="0" tIns="144513" rIns="0" bIns="0" rtlCol="0">
            <a:spAutoFit/>
          </a:bodyPr>
          <a:lstStyle/>
          <a:p>
            <a:pPr marL="866140">
              <a:lnSpc>
                <a:spcPct val="100000"/>
              </a:lnSpc>
            </a:pPr>
            <a:r>
              <a:rPr sz="4000" spc="-5" dirty="0"/>
              <a:t>OK</a:t>
            </a:r>
            <a:r>
              <a:rPr lang="sr-Cyrl-RS" sz="4000" spc="-5" dirty="0"/>
              <a:t>РЕТАЊЕ У ПОСТЕЉИ</a:t>
            </a:r>
            <a:endParaRPr sz="4000" dirty="0"/>
          </a:p>
        </p:txBody>
      </p:sp>
      <p:sp>
        <p:nvSpPr>
          <p:cNvPr id="11" name="object 11"/>
          <p:cNvSpPr/>
          <p:nvPr/>
        </p:nvSpPr>
        <p:spPr>
          <a:xfrm>
            <a:off x="1511300" y="1587499"/>
            <a:ext cx="6040373" cy="45308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57"/>
    </mc:Choice>
    <mc:Fallback xmlns="">
      <p:transition spd="slow" advTm="12757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0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0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5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46681" y="371855"/>
            <a:ext cx="7825237" cy="790242"/>
          </a:xfrm>
          <a:prstGeom prst="rect">
            <a:avLst/>
          </a:prstGeom>
        </p:spPr>
        <p:txBody>
          <a:bodyPr vert="horz" wrap="square" lIns="0" tIns="112039" rIns="0" bIns="0" rtlCol="0">
            <a:spAutoFit/>
          </a:bodyPr>
          <a:lstStyle/>
          <a:p>
            <a:pPr marL="123825">
              <a:lnSpc>
                <a:spcPct val="100000"/>
              </a:lnSpc>
            </a:pPr>
            <a:r>
              <a:rPr lang="sr-Cyrl-RS" spc="-5" dirty="0"/>
              <a:t>ПРЕКОМЕРНА АДУКЦИЈА</a:t>
            </a:r>
            <a:r>
              <a:rPr spc="-30" dirty="0"/>
              <a:t> </a:t>
            </a:r>
            <a:endParaRPr spc="-5" dirty="0"/>
          </a:p>
        </p:txBody>
      </p:sp>
      <p:sp>
        <p:nvSpPr>
          <p:cNvPr id="11" name="object 11"/>
          <p:cNvSpPr/>
          <p:nvPr/>
        </p:nvSpPr>
        <p:spPr>
          <a:xfrm>
            <a:off x="2044700" y="1206500"/>
            <a:ext cx="4495800" cy="23622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44700" y="3797300"/>
            <a:ext cx="4419600" cy="240944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57"/>
    </mc:Choice>
    <mc:Fallback xmlns="">
      <p:transition spd="slow" advTm="12757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0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0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5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55930" y="462269"/>
            <a:ext cx="8206740" cy="761477"/>
          </a:xfrm>
          <a:prstGeom prst="rect">
            <a:avLst/>
          </a:prstGeom>
        </p:spPr>
        <p:txBody>
          <a:bodyPr vert="horz" wrap="square" lIns="0" tIns="144513" rIns="0" bIns="0" rtlCol="0">
            <a:spAutoFit/>
          </a:bodyPr>
          <a:lstStyle/>
          <a:p>
            <a:pPr marL="737870">
              <a:lnSpc>
                <a:spcPct val="100000"/>
              </a:lnSpc>
            </a:pPr>
            <a:r>
              <a:rPr lang="sr-Cyrl-RS" sz="4000" spc="-5" dirty="0"/>
              <a:t>ПРЕКОМЕРНА ФЛЕКСИЈА</a:t>
            </a:r>
            <a:endParaRPr sz="4000" dirty="0"/>
          </a:p>
        </p:txBody>
      </p:sp>
      <p:sp>
        <p:nvSpPr>
          <p:cNvPr id="11" name="object 11"/>
          <p:cNvSpPr/>
          <p:nvPr/>
        </p:nvSpPr>
        <p:spPr>
          <a:xfrm>
            <a:off x="749300" y="1663700"/>
            <a:ext cx="3810000" cy="210159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168900" y="1816100"/>
            <a:ext cx="3040379" cy="43434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49300" y="4102100"/>
            <a:ext cx="3810000" cy="210312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42"/>
    </mc:Choice>
    <mc:Fallback xmlns="">
      <p:transition spd="slow" advTm="10342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0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0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5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55930" y="462269"/>
            <a:ext cx="8206740" cy="761477"/>
          </a:xfrm>
          <a:prstGeom prst="rect">
            <a:avLst/>
          </a:prstGeom>
        </p:spPr>
        <p:txBody>
          <a:bodyPr vert="horz" wrap="square" lIns="0" tIns="144513" rIns="0" bIns="0" rtlCol="0">
            <a:spAutoFit/>
          </a:bodyPr>
          <a:lstStyle/>
          <a:p>
            <a:pPr marL="795655">
              <a:lnSpc>
                <a:spcPct val="100000"/>
              </a:lnSpc>
            </a:pPr>
            <a:r>
              <a:rPr lang="sr-Cyrl-RS" sz="4000" spc="-5" dirty="0"/>
              <a:t>УСТАЈАЊЕ ИЗ ПОСТЕЉЕ</a:t>
            </a:r>
            <a:endParaRPr sz="4000" dirty="0"/>
          </a:p>
        </p:txBody>
      </p:sp>
      <p:sp>
        <p:nvSpPr>
          <p:cNvPr id="11" name="object 11"/>
          <p:cNvSpPr/>
          <p:nvPr/>
        </p:nvSpPr>
        <p:spPr>
          <a:xfrm>
            <a:off x="1587500" y="1435100"/>
            <a:ext cx="6096000" cy="45720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35"/>
    </mc:Choice>
    <mc:Fallback xmlns="">
      <p:transition spd="slow" advTm="10435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0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0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5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981945" y="516369"/>
            <a:ext cx="1154430" cy="617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sr-Cyrl-RS" sz="4000" spc="-5" dirty="0">
                <a:latin typeface="Arial"/>
                <a:cs typeface="Arial"/>
              </a:rPr>
              <a:t>ХОД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20700" y="1511300"/>
            <a:ext cx="2438400" cy="44958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87700" y="1511300"/>
            <a:ext cx="2819400" cy="44958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235700" y="1511300"/>
            <a:ext cx="2514600" cy="4495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69"/>
    </mc:Choice>
    <mc:Fallback xmlns="">
      <p:transition spd="slow" advTm="8369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0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0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5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55930" y="462269"/>
            <a:ext cx="8206740" cy="761477"/>
          </a:xfrm>
          <a:prstGeom prst="rect">
            <a:avLst/>
          </a:prstGeom>
        </p:spPr>
        <p:txBody>
          <a:bodyPr vert="horz" wrap="square" lIns="0" tIns="144513" rIns="0" bIns="0" rtlCol="0">
            <a:spAutoFit/>
          </a:bodyPr>
          <a:lstStyle/>
          <a:p>
            <a:pPr marL="1838960">
              <a:lnSpc>
                <a:spcPct val="100000"/>
              </a:lnSpc>
            </a:pPr>
            <a:r>
              <a:rPr sz="4000" spc="-5" dirty="0"/>
              <a:t>T</a:t>
            </a:r>
            <a:r>
              <a:rPr lang="sr-Cyrl-RS" sz="4000" spc="-5" dirty="0"/>
              <a:t>РОТАКТНИ ХОД</a:t>
            </a:r>
            <a:endParaRPr sz="4000" dirty="0"/>
          </a:p>
        </p:txBody>
      </p:sp>
      <p:sp>
        <p:nvSpPr>
          <p:cNvPr id="11" name="object 11"/>
          <p:cNvSpPr/>
          <p:nvPr/>
        </p:nvSpPr>
        <p:spPr>
          <a:xfrm>
            <a:off x="1511300" y="1587500"/>
            <a:ext cx="6096000" cy="45720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28"/>
    </mc:Choice>
    <mc:Fallback xmlns="">
      <p:transition spd="slow" advTm="11828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0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0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5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46681" y="371855"/>
            <a:ext cx="7825237" cy="761477"/>
          </a:xfrm>
          <a:prstGeom prst="rect">
            <a:avLst/>
          </a:prstGeom>
        </p:spPr>
        <p:txBody>
          <a:bodyPr vert="horz" wrap="square" lIns="0" tIns="144513" rIns="0" bIns="0" rtlCol="0">
            <a:spAutoFit/>
          </a:bodyPr>
          <a:lstStyle/>
          <a:p>
            <a:pPr marL="1148715">
              <a:lnSpc>
                <a:spcPct val="100000"/>
              </a:lnSpc>
            </a:pPr>
            <a:r>
              <a:rPr lang="sr-Cyrl-RS" sz="4000" dirty="0"/>
              <a:t>ЧЕТВОРОТАКТНИ ХОД</a:t>
            </a:r>
            <a:endParaRPr sz="4000" dirty="0"/>
          </a:p>
        </p:txBody>
      </p:sp>
      <p:sp>
        <p:nvSpPr>
          <p:cNvPr id="11" name="object 11"/>
          <p:cNvSpPr/>
          <p:nvPr/>
        </p:nvSpPr>
        <p:spPr>
          <a:xfrm>
            <a:off x="1537969" y="1587499"/>
            <a:ext cx="6040373" cy="45308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72"/>
    </mc:Choice>
    <mc:Fallback xmlns="">
      <p:transition spd="slow" advTm="8972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"/>
            <a:ext cx="7825237" cy="1435100"/>
          </a:xfrm>
        </p:spPr>
        <p:txBody>
          <a:bodyPr/>
          <a:lstStyle/>
          <a:p>
            <a:r>
              <a:rPr lang="sr-Cyrl-CS" dirty="0"/>
              <a:t>? Кога оперисати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3" y="1892300"/>
            <a:ext cx="7845297" cy="4724400"/>
          </a:xfrm>
        </p:spPr>
        <p:txBody>
          <a:bodyPr>
            <a:normAutofit fontScale="85000" lnSpcReduction="10000"/>
          </a:bodyPr>
          <a:lstStyle/>
          <a:p>
            <a:r>
              <a:rPr lang="sr-Cyrl-CS" dirty="0"/>
              <a:t>субјективни</a:t>
            </a:r>
            <a:r>
              <a:rPr lang="en-US" dirty="0"/>
              <a:t> </a:t>
            </a:r>
            <a:r>
              <a:rPr lang="sr-Cyrl-CS" dirty="0"/>
              <a:t>и</a:t>
            </a:r>
            <a:r>
              <a:rPr lang="en-US" dirty="0"/>
              <a:t> </a:t>
            </a:r>
            <a:r>
              <a:rPr lang="sr-Cyrl-CS" dirty="0"/>
              <a:t>објективни</a:t>
            </a:r>
            <a:r>
              <a:rPr lang="en-US" dirty="0"/>
              <a:t> </a:t>
            </a:r>
            <a:r>
              <a:rPr lang="sr-Cyrl-CS" dirty="0"/>
              <a:t>показатељи</a:t>
            </a:r>
            <a:r>
              <a:rPr lang="en-US" dirty="0"/>
              <a:t> </a:t>
            </a:r>
            <a:r>
              <a:rPr lang="sr-Cyrl-CS" dirty="0"/>
              <a:t>поремећаја</a:t>
            </a:r>
            <a:r>
              <a:rPr lang="en-US" dirty="0"/>
              <a:t> </a:t>
            </a:r>
            <a:r>
              <a:rPr lang="sr-Cyrl-CS" dirty="0"/>
              <a:t>нормалне</a:t>
            </a:r>
            <a:r>
              <a:rPr lang="en-US" dirty="0"/>
              <a:t> </a:t>
            </a:r>
            <a:r>
              <a:rPr lang="sr-Cyrl-CS" dirty="0"/>
              <a:t>функције</a:t>
            </a:r>
            <a:r>
              <a:rPr lang="en-US" dirty="0"/>
              <a:t> </a:t>
            </a:r>
            <a:r>
              <a:rPr lang="sr-Cyrl-CS" dirty="0"/>
              <a:t>зглоба</a:t>
            </a:r>
            <a:r>
              <a:rPr lang="en-US" dirty="0"/>
              <a:t> </a:t>
            </a:r>
            <a:r>
              <a:rPr lang="sr-Cyrl-CS" dirty="0"/>
              <a:t>кука,</a:t>
            </a:r>
            <a:r>
              <a:rPr lang="en-US" dirty="0"/>
              <a:t> </a:t>
            </a:r>
            <a:r>
              <a:rPr lang="sr-Cyrl-CS" dirty="0"/>
              <a:t>који</a:t>
            </a:r>
            <a:r>
              <a:rPr lang="en-US" dirty="0"/>
              <a:t> </a:t>
            </a:r>
            <a:r>
              <a:rPr lang="sr-Cyrl-CS" dirty="0"/>
              <a:t>се</a:t>
            </a:r>
            <a:r>
              <a:rPr lang="en-US" dirty="0"/>
              <a:t> </a:t>
            </a:r>
            <a:r>
              <a:rPr lang="sr-Cyrl-CS" dirty="0"/>
              <a:t>не</a:t>
            </a:r>
            <a:r>
              <a:rPr lang="en-US" dirty="0"/>
              <a:t> </a:t>
            </a:r>
            <a:r>
              <a:rPr lang="sr-Cyrl-CS" dirty="0"/>
              <a:t>могу</a:t>
            </a:r>
            <a:r>
              <a:rPr lang="en-US" dirty="0"/>
              <a:t> </a:t>
            </a:r>
            <a:r>
              <a:rPr lang="sr-Cyrl-CS" dirty="0"/>
              <a:t>уклонити</a:t>
            </a:r>
            <a:r>
              <a:rPr lang="en-US" dirty="0"/>
              <a:t> </a:t>
            </a:r>
            <a:r>
              <a:rPr lang="sr-Cyrl-CS" dirty="0"/>
              <a:t>конзервативним</a:t>
            </a:r>
            <a:r>
              <a:rPr lang="en-US" dirty="0"/>
              <a:t> </a:t>
            </a:r>
            <a:r>
              <a:rPr lang="sr-Cyrl-CS" dirty="0"/>
              <a:t>методама</a:t>
            </a:r>
            <a:r>
              <a:rPr lang="en-US" dirty="0"/>
              <a:t> </a:t>
            </a:r>
            <a:r>
              <a:rPr lang="sr-Cyrl-CS" dirty="0"/>
              <a:t>лечења</a:t>
            </a:r>
          </a:p>
          <a:p>
            <a:endParaRPr lang="sr-Cyrl-CS" dirty="0"/>
          </a:p>
          <a:p>
            <a:r>
              <a:rPr lang="sr-Cyrl-CS" dirty="0"/>
              <a:t>Ендопротеза</a:t>
            </a:r>
            <a:r>
              <a:rPr lang="en-US" dirty="0"/>
              <a:t>  </a:t>
            </a:r>
            <a:r>
              <a:rPr lang="sr-Cyrl-CS" dirty="0"/>
              <a:t>тотална</a:t>
            </a:r>
            <a:r>
              <a:rPr lang="en-US" dirty="0"/>
              <a:t> (</a:t>
            </a:r>
            <a:r>
              <a:rPr lang="sr-Cyrl-CS" dirty="0"/>
              <a:t>ПТЦ</a:t>
            </a:r>
            <a:r>
              <a:rPr lang="en-US" dirty="0"/>
              <a:t>) </a:t>
            </a:r>
            <a:r>
              <a:rPr lang="sr-Cyrl-CS" dirty="0"/>
              <a:t>или</a:t>
            </a:r>
            <a:r>
              <a:rPr lang="en-US" dirty="0"/>
              <a:t> </a:t>
            </a:r>
            <a:r>
              <a:rPr lang="sr-Cyrl-CS" dirty="0"/>
              <a:t>парцијална</a:t>
            </a:r>
            <a:r>
              <a:rPr lang="en-US" dirty="0"/>
              <a:t>, </a:t>
            </a:r>
            <a:r>
              <a:rPr lang="sr-Cyrl-CS" dirty="0"/>
              <a:t>у</a:t>
            </a:r>
            <a:r>
              <a:rPr lang="en-US" dirty="0"/>
              <a:t> </a:t>
            </a:r>
            <a:r>
              <a:rPr lang="sr-Cyrl-CS" dirty="0"/>
              <a:t>зависности</a:t>
            </a:r>
            <a:r>
              <a:rPr lang="en-US" dirty="0"/>
              <a:t> </a:t>
            </a:r>
            <a:r>
              <a:rPr lang="sr-Cyrl-CS" dirty="0"/>
              <a:t>да</a:t>
            </a:r>
            <a:r>
              <a:rPr lang="en-US" dirty="0"/>
              <a:t> </a:t>
            </a:r>
            <a:r>
              <a:rPr lang="sr-Cyrl-CS" dirty="0"/>
              <a:t>ли</a:t>
            </a:r>
            <a:r>
              <a:rPr lang="en-US" dirty="0"/>
              <a:t> </a:t>
            </a:r>
            <a:r>
              <a:rPr lang="sr-Cyrl-CS" dirty="0"/>
              <a:t>се</a:t>
            </a:r>
            <a:r>
              <a:rPr lang="en-US" dirty="0"/>
              <a:t> </a:t>
            </a:r>
            <a:r>
              <a:rPr lang="sr-Cyrl-CS" dirty="0"/>
              <a:t>замењује</a:t>
            </a:r>
            <a:r>
              <a:rPr lang="en-US" dirty="0"/>
              <a:t> </a:t>
            </a:r>
            <a:r>
              <a:rPr lang="sr-Cyrl-CS" dirty="0"/>
              <a:t>цео</a:t>
            </a:r>
            <a:r>
              <a:rPr lang="en-US" dirty="0"/>
              <a:t> </a:t>
            </a:r>
            <a:r>
              <a:rPr lang="sr-Cyrl-CS" dirty="0"/>
              <a:t>зглоб</a:t>
            </a:r>
            <a:r>
              <a:rPr lang="en-US" dirty="0"/>
              <a:t> </a:t>
            </a:r>
            <a:r>
              <a:rPr lang="sr-Cyrl-CS" dirty="0"/>
              <a:t>кука</a:t>
            </a:r>
            <a:r>
              <a:rPr lang="en-US" dirty="0"/>
              <a:t> </a:t>
            </a:r>
            <a:r>
              <a:rPr lang="sr-Cyrl-CS" dirty="0"/>
              <a:t>или</a:t>
            </a:r>
            <a:r>
              <a:rPr lang="en-US" dirty="0"/>
              <a:t> </a:t>
            </a:r>
            <a:r>
              <a:rPr lang="sr-Cyrl-CS" dirty="0"/>
              <a:t>само</a:t>
            </a:r>
            <a:r>
              <a:rPr lang="en-US" dirty="0"/>
              <a:t> </a:t>
            </a:r>
            <a:r>
              <a:rPr lang="sr-Cyrl-CS" dirty="0"/>
              <a:t>његови</a:t>
            </a:r>
            <a:r>
              <a:rPr lang="en-US" dirty="0"/>
              <a:t> </a:t>
            </a:r>
            <a:r>
              <a:rPr lang="sr-Cyrl-CS" dirty="0"/>
              <a:t>делови</a:t>
            </a:r>
            <a:r>
              <a:rPr lang="en-US" dirty="0"/>
              <a:t>. </a:t>
            </a:r>
            <a:endParaRPr lang="sr-Cyrl-CS" dirty="0"/>
          </a:p>
          <a:p>
            <a:r>
              <a:rPr lang="sr-Cyrl-CS" b="1" dirty="0"/>
              <a:t>Парцијална</a:t>
            </a:r>
            <a:r>
              <a:rPr lang="en-US" dirty="0"/>
              <a:t> </a:t>
            </a:r>
            <a:r>
              <a:rPr lang="sr-Cyrl-CS" dirty="0"/>
              <a:t>ендопротеза</a:t>
            </a:r>
            <a:r>
              <a:rPr lang="en-US" dirty="0"/>
              <a:t> </a:t>
            </a:r>
            <a:r>
              <a:rPr lang="sr-Cyrl-CS" dirty="0"/>
              <a:t>кука представља </a:t>
            </a:r>
            <a:r>
              <a:rPr lang="en-US" dirty="0"/>
              <a:t> </a:t>
            </a:r>
            <a:r>
              <a:rPr lang="sr-Cyrl-CS" dirty="0"/>
              <a:t>замену</a:t>
            </a:r>
            <a:r>
              <a:rPr lang="en-US" dirty="0"/>
              <a:t> </a:t>
            </a:r>
            <a:r>
              <a:rPr lang="sr-Cyrl-CS" dirty="0"/>
              <a:t>само</a:t>
            </a:r>
            <a:r>
              <a:rPr lang="en-US" dirty="0"/>
              <a:t> </a:t>
            </a:r>
            <a:r>
              <a:rPr lang="sr-Cyrl-CS" dirty="0"/>
              <a:t>једног</a:t>
            </a:r>
            <a:r>
              <a:rPr lang="en-US" dirty="0"/>
              <a:t> </a:t>
            </a:r>
            <a:r>
              <a:rPr lang="sr-Cyrl-CS" dirty="0"/>
              <a:t>дела</a:t>
            </a:r>
            <a:r>
              <a:rPr lang="en-US" dirty="0"/>
              <a:t> </a:t>
            </a:r>
            <a:r>
              <a:rPr lang="sr-Cyrl-CS" dirty="0"/>
              <a:t>зглоба</a:t>
            </a:r>
            <a:r>
              <a:rPr lang="en-US" dirty="0"/>
              <a:t> </a:t>
            </a:r>
            <a:r>
              <a:rPr lang="sr-Cyrl-CS" dirty="0"/>
              <a:t>кука</a:t>
            </a:r>
            <a:r>
              <a:rPr lang="en-US" b="1" dirty="0"/>
              <a:t>. </a:t>
            </a:r>
            <a:r>
              <a:rPr lang="sr-Cyrl-CS" b="1" dirty="0"/>
              <a:t>Тоталном </a:t>
            </a:r>
            <a:r>
              <a:rPr lang="sr-Cyrl-CS" dirty="0"/>
              <a:t>протезом</a:t>
            </a:r>
            <a:r>
              <a:rPr lang="en-US" dirty="0"/>
              <a:t> </a:t>
            </a:r>
            <a:r>
              <a:rPr lang="sr-Cyrl-CS" dirty="0"/>
              <a:t>се</a:t>
            </a:r>
            <a:r>
              <a:rPr lang="en-US" dirty="0"/>
              <a:t> </a:t>
            </a:r>
            <a:r>
              <a:rPr lang="sr-Cyrl-CS" dirty="0"/>
              <a:t>замењује</a:t>
            </a:r>
            <a:r>
              <a:rPr lang="en-US" dirty="0"/>
              <a:t> </a:t>
            </a:r>
            <a:r>
              <a:rPr lang="sr-Cyrl-CS" dirty="0"/>
              <a:t>феморални</a:t>
            </a:r>
            <a:r>
              <a:rPr lang="en-US" dirty="0"/>
              <a:t> </a:t>
            </a:r>
            <a:r>
              <a:rPr lang="sr-Cyrl-CS" dirty="0"/>
              <a:t>и</a:t>
            </a:r>
            <a:r>
              <a:rPr lang="en-US" dirty="0"/>
              <a:t> </a:t>
            </a:r>
            <a:r>
              <a:rPr lang="sr-Cyrl-CS" dirty="0"/>
              <a:t>ацетабуларни</a:t>
            </a:r>
            <a:r>
              <a:rPr lang="en-US" dirty="0"/>
              <a:t> </a:t>
            </a:r>
            <a:r>
              <a:rPr lang="sr-Cyrl-CS" dirty="0"/>
              <a:t>део</a:t>
            </a:r>
            <a:r>
              <a:rPr lang="en-US" dirty="0"/>
              <a:t> </a:t>
            </a:r>
            <a:r>
              <a:rPr lang="sr-Cyrl-CS" dirty="0"/>
              <a:t>зглоба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062"/>
    </mc:Choice>
    <mc:Fallback xmlns="">
      <p:transition spd="slow" advTm="26062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0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0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5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46681" y="371855"/>
            <a:ext cx="7825237" cy="779944"/>
          </a:xfrm>
          <a:prstGeom prst="rect">
            <a:avLst/>
          </a:prstGeom>
        </p:spPr>
        <p:txBody>
          <a:bodyPr vert="horz" wrap="square" lIns="0" tIns="162801" rIns="0" bIns="0" rtlCol="0">
            <a:spAutoFit/>
          </a:bodyPr>
          <a:lstStyle/>
          <a:p>
            <a:pPr marL="2022475">
              <a:lnSpc>
                <a:spcPct val="100000"/>
              </a:lnSpc>
            </a:pPr>
            <a:r>
              <a:rPr lang="sr-Cyrl-RS" sz="4000" spc="-5" dirty="0"/>
              <a:t>ХОД УЗ СТЕПЕНИШТЕ</a:t>
            </a:r>
            <a:endParaRPr sz="4000" dirty="0"/>
          </a:p>
        </p:txBody>
      </p:sp>
      <p:sp>
        <p:nvSpPr>
          <p:cNvPr id="11" name="object 11"/>
          <p:cNvSpPr/>
          <p:nvPr/>
        </p:nvSpPr>
        <p:spPr>
          <a:xfrm>
            <a:off x="368300" y="1663700"/>
            <a:ext cx="2743200" cy="41148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197100" y="3721100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152400" y="76200"/>
                </a:moveTo>
                <a:lnTo>
                  <a:pt x="146387" y="46612"/>
                </a:lnTo>
                <a:lnTo>
                  <a:pt x="130016" y="22383"/>
                </a:lnTo>
                <a:lnTo>
                  <a:pt x="105787" y="6012"/>
                </a:lnTo>
                <a:lnTo>
                  <a:pt x="76200" y="0"/>
                </a:lnTo>
                <a:lnTo>
                  <a:pt x="46612" y="6012"/>
                </a:lnTo>
                <a:lnTo>
                  <a:pt x="22383" y="22383"/>
                </a:lnTo>
                <a:lnTo>
                  <a:pt x="6012" y="46612"/>
                </a:lnTo>
                <a:lnTo>
                  <a:pt x="0" y="76200"/>
                </a:lnTo>
                <a:lnTo>
                  <a:pt x="6012" y="105787"/>
                </a:lnTo>
                <a:lnTo>
                  <a:pt x="22383" y="130016"/>
                </a:lnTo>
                <a:lnTo>
                  <a:pt x="46612" y="146387"/>
                </a:lnTo>
                <a:lnTo>
                  <a:pt x="76200" y="152400"/>
                </a:lnTo>
                <a:lnTo>
                  <a:pt x="105787" y="146387"/>
                </a:lnTo>
                <a:lnTo>
                  <a:pt x="130016" y="130016"/>
                </a:lnTo>
                <a:lnTo>
                  <a:pt x="146387" y="105787"/>
                </a:lnTo>
                <a:lnTo>
                  <a:pt x="152400" y="76200"/>
                </a:lnTo>
                <a:close/>
              </a:path>
            </a:pathLst>
          </a:custGeom>
          <a:solidFill>
            <a:srgbClr val="00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197100" y="3721100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612" y="6012"/>
                </a:lnTo>
                <a:lnTo>
                  <a:pt x="22383" y="22383"/>
                </a:lnTo>
                <a:lnTo>
                  <a:pt x="6012" y="46612"/>
                </a:lnTo>
                <a:lnTo>
                  <a:pt x="0" y="76200"/>
                </a:lnTo>
                <a:lnTo>
                  <a:pt x="6012" y="105787"/>
                </a:lnTo>
                <a:lnTo>
                  <a:pt x="22383" y="130016"/>
                </a:lnTo>
                <a:lnTo>
                  <a:pt x="46612" y="146387"/>
                </a:lnTo>
                <a:lnTo>
                  <a:pt x="76200" y="152400"/>
                </a:lnTo>
                <a:lnTo>
                  <a:pt x="105787" y="146387"/>
                </a:lnTo>
                <a:lnTo>
                  <a:pt x="130016" y="130016"/>
                </a:lnTo>
                <a:lnTo>
                  <a:pt x="146387" y="105787"/>
                </a:lnTo>
                <a:lnTo>
                  <a:pt x="152400" y="76200"/>
                </a:lnTo>
                <a:lnTo>
                  <a:pt x="146387" y="46612"/>
                </a:lnTo>
                <a:lnTo>
                  <a:pt x="130016" y="22383"/>
                </a:lnTo>
                <a:lnTo>
                  <a:pt x="105787" y="6012"/>
                </a:lnTo>
                <a:lnTo>
                  <a:pt x="7620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263900" y="1663700"/>
            <a:ext cx="2667000" cy="41148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029197" y="1663700"/>
            <a:ext cx="2873501" cy="411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652"/>
    </mc:Choice>
    <mc:Fallback xmlns="">
      <p:transition spd="slow" advTm="20652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0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0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5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46681" y="371855"/>
            <a:ext cx="7825237" cy="761477"/>
          </a:xfrm>
          <a:prstGeom prst="rect">
            <a:avLst/>
          </a:prstGeom>
        </p:spPr>
        <p:txBody>
          <a:bodyPr vert="horz" wrap="square" lIns="0" tIns="144513" rIns="0" bIns="0" rtlCol="0">
            <a:spAutoFit/>
          </a:bodyPr>
          <a:lstStyle/>
          <a:p>
            <a:pPr marL="1951989">
              <a:lnSpc>
                <a:spcPct val="100000"/>
              </a:lnSpc>
            </a:pPr>
            <a:r>
              <a:rPr lang="sr-Cyrl-RS" sz="4000" spc="-5" dirty="0"/>
              <a:t>ХОД НИЗ СТЕПЕНИШТЕ</a:t>
            </a:r>
            <a:endParaRPr sz="4000" dirty="0"/>
          </a:p>
        </p:txBody>
      </p:sp>
      <p:sp>
        <p:nvSpPr>
          <p:cNvPr id="11" name="object 11"/>
          <p:cNvSpPr/>
          <p:nvPr/>
        </p:nvSpPr>
        <p:spPr>
          <a:xfrm>
            <a:off x="292100" y="1739900"/>
            <a:ext cx="2514600" cy="41148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77900" y="3187700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152400" y="76200"/>
                </a:moveTo>
                <a:lnTo>
                  <a:pt x="146387" y="46612"/>
                </a:lnTo>
                <a:lnTo>
                  <a:pt x="130016" y="22383"/>
                </a:lnTo>
                <a:lnTo>
                  <a:pt x="105787" y="6012"/>
                </a:lnTo>
                <a:lnTo>
                  <a:pt x="76200" y="0"/>
                </a:lnTo>
                <a:lnTo>
                  <a:pt x="46612" y="6012"/>
                </a:lnTo>
                <a:lnTo>
                  <a:pt x="22383" y="22383"/>
                </a:lnTo>
                <a:lnTo>
                  <a:pt x="6012" y="46612"/>
                </a:lnTo>
                <a:lnTo>
                  <a:pt x="0" y="76200"/>
                </a:lnTo>
                <a:lnTo>
                  <a:pt x="6012" y="105787"/>
                </a:lnTo>
                <a:lnTo>
                  <a:pt x="22383" y="130016"/>
                </a:lnTo>
                <a:lnTo>
                  <a:pt x="46612" y="146387"/>
                </a:lnTo>
                <a:lnTo>
                  <a:pt x="76200" y="152400"/>
                </a:lnTo>
                <a:lnTo>
                  <a:pt x="105787" y="146387"/>
                </a:lnTo>
                <a:lnTo>
                  <a:pt x="130016" y="130016"/>
                </a:lnTo>
                <a:lnTo>
                  <a:pt x="146387" y="105787"/>
                </a:lnTo>
                <a:lnTo>
                  <a:pt x="152400" y="76200"/>
                </a:lnTo>
                <a:close/>
              </a:path>
            </a:pathLst>
          </a:custGeom>
          <a:solidFill>
            <a:srgbClr val="00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77900" y="3187700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612" y="6012"/>
                </a:lnTo>
                <a:lnTo>
                  <a:pt x="22383" y="22383"/>
                </a:lnTo>
                <a:lnTo>
                  <a:pt x="6012" y="46612"/>
                </a:lnTo>
                <a:lnTo>
                  <a:pt x="0" y="76200"/>
                </a:lnTo>
                <a:lnTo>
                  <a:pt x="6012" y="105787"/>
                </a:lnTo>
                <a:lnTo>
                  <a:pt x="22383" y="130016"/>
                </a:lnTo>
                <a:lnTo>
                  <a:pt x="46612" y="146387"/>
                </a:lnTo>
                <a:lnTo>
                  <a:pt x="76200" y="152400"/>
                </a:lnTo>
                <a:lnTo>
                  <a:pt x="105787" y="146387"/>
                </a:lnTo>
                <a:lnTo>
                  <a:pt x="130016" y="130016"/>
                </a:lnTo>
                <a:lnTo>
                  <a:pt x="146387" y="105787"/>
                </a:lnTo>
                <a:lnTo>
                  <a:pt x="152400" y="76200"/>
                </a:lnTo>
                <a:lnTo>
                  <a:pt x="146387" y="46612"/>
                </a:lnTo>
                <a:lnTo>
                  <a:pt x="130016" y="22383"/>
                </a:lnTo>
                <a:lnTo>
                  <a:pt x="105787" y="6012"/>
                </a:lnTo>
                <a:lnTo>
                  <a:pt x="7620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035300" y="1739900"/>
            <a:ext cx="2590800" cy="41148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873500" y="3340100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152400" y="76200"/>
                </a:moveTo>
                <a:lnTo>
                  <a:pt x="146387" y="46612"/>
                </a:lnTo>
                <a:lnTo>
                  <a:pt x="130016" y="22383"/>
                </a:lnTo>
                <a:lnTo>
                  <a:pt x="105787" y="6012"/>
                </a:lnTo>
                <a:lnTo>
                  <a:pt x="76200" y="0"/>
                </a:lnTo>
                <a:lnTo>
                  <a:pt x="46612" y="6012"/>
                </a:lnTo>
                <a:lnTo>
                  <a:pt x="22383" y="22383"/>
                </a:lnTo>
                <a:lnTo>
                  <a:pt x="6012" y="46612"/>
                </a:lnTo>
                <a:lnTo>
                  <a:pt x="0" y="76200"/>
                </a:lnTo>
                <a:lnTo>
                  <a:pt x="6012" y="105787"/>
                </a:lnTo>
                <a:lnTo>
                  <a:pt x="22383" y="130016"/>
                </a:lnTo>
                <a:lnTo>
                  <a:pt x="46612" y="146387"/>
                </a:lnTo>
                <a:lnTo>
                  <a:pt x="76200" y="152400"/>
                </a:lnTo>
                <a:lnTo>
                  <a:pt x="105787" y="146387"/>
                </a:lnTo>
                <a:lnTo>
                  <a:pt x="130016" y="130016"/>
                </a:lnTo>
                <a:lnTo>
                  <a:pt x="146387" y="105787"/>
                </a:lnTo>
                <a:lnTo>
                  <a:pt x="152400" y="76200"/>
                </a:lnTo>
                <a:close/>
              </a:path>
            </a:pathLst>
          </a:custGeom>
          <a:solidFill>
            <a:srgbClr val="00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873500" y="3340100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612" y="6012"/>
                </a:lnTo>
                <a:lnTo>
                  <a:pt x="22383" y="22383"/>
                </a:lnTo>
                <a:lnTo>
                  <a:pt x="6012" y="46612"/>
                </a:lnTo>
                <a:lnTo>
                  <a:pt x="0" y="76200"/>
                </a:lnTo>
                <a:lnTo>
                  <a:pt x="6012" y="105787"/>
                </a:lnTo>
                <a:lnTo>
                  <a:pt x="22383" y="130016"/>
                </a:lnTo>
                <a:lnTo>
                  <a:pt x="46612" y="146387"/>
                </a:lnTo>
                <a:lnTo>
                  <a:pt x="76200" y="152400"/>
                </a:lnTo>
                <a:lnTo>
                  <a:pt x="105787" y="146387"/>
                </a:lnTo>
                <a:lnTo>
                  <a:pt x="130016" y="130016"/>
                </a:lnTo>
                <a:lnTo>
                  <a:pt x="146387" y="105787"/>
                </a:lnTo>
                <a:lnTo>
                  <a:pt x="152400" y="76200"/>
                </a:lnTo>
                <a:lnTo>
                  <a:pt x="146387" y="46612"/>
                </a:lnTo>
                <a:lnTo>
                  <a:pt x="130016" y="22383"/>
                </a:lnTo>
                <a:lnTo>
                  <a:pt x="105787" y="6012"/>
                </a:lnTo>
                <a:lnTo>
                  <a:pt x="7620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778500" y="1739900"/>
            <a:ext cx="2895599" cy="411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769100" y="3416300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152400" y="76200"/>
                </a:moveTo>
                <a:lnTo>
                  <a:pt x="146387" y="46612"/>
                </a:lnTo>
                <a:lnTo>
                  <a:pt x="130016" y="22383"/>
                </a:lnTo>
                <a:lnTo>
                  <a:pt x="105787" y="6012"/>
                </a:lnTo>
                <a:lnTo>
                  <a:pt x="76200" y="0"/>
                </a:lnTo>
                <a:lnTo>
                  <a:pt x="46612" y="6012"/>
                </a:lnTo>
                <a:lnTo>
                  <a:pt x="22383" y="22383"/>
                </a:lnTo>
                <a:lnTo>
                  <a:pt x="6012" y="46612"/>
                </a:lnTo>
                <a:lnTo>
                  <a:pt x="0" y="76200"/>
                </a:lnTo>
                <a:lnTo>
                  <a:pt x="6012" y="105787"/>
                </a:lnTo>
                <a:lnTo>
                  <a:pt x="22383" y="130016"/>
                </a:lnTo>
                <a:lnTo>
                  <a:pt x="46612" y="146387"/>
                </a:lnTo>
                <a:lnTo>
                  <a:pt x="76200" y="152400"/>
                </a:lnTo>
                <a:lnTo>
                  <a:pt x="105787" y="146387"/>
                </a:lnTo>
                <a:lnTo>
                  <a:pt x="130016" y="130016"/>
                </a:lnTo>
                <a:lnTo>
                  <a:pt x="146387" y="105787"/>
                </a:lnTo>
                <a:lnTo>
                  <a:pt x="152400" y="76200"/>
                </a:lnTo>
                <a:close/>
              </a:path>
            </a:pathLst>
          </a:custGeom>
          <a:solidFill>
            <a:srgbClr val="00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769100" y="3416300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612" y="6012"/>
                </a:lnTo>
                <a:lnTo>
                  <a:pt x="22383" y="22383"/>
                </a:lnTo>
                <a:lnTo>
                  <a:pt x="6012" y="46612"/>
                </a:lnTo>
                <a:lnTo>
                  <a:pt x="0" y="76200"/>
                </a:lnTo>
                <a:lnTo>
                  <a:pt x="6012" y="105787"/>
                </a:lnTo>
                <a:lnTo>
                  <a:pt x="22383" y="130016"/>
                </a:lnTo>
                <a:lnTo>
                  <a:pt x="46612" y="146387"/>
                </a:lnTo>
                <a:lnTo>
                  <a:pt x="76200" y="152400"/>
                </a:lnTo>
                <a:lnTo>
                  <a:pt x="105787" y="146387"/>
                </a:lnTo>
                <a:lnTo>
                  <a:pt x="130016" y="130016"/>
                </a:lnTo>
                <a:lnTo>
                  <a:pt x="146387" y="105787"/>
                </a:lnTo>
                <a:lnTo>
                  <a:pt x="152400" y="76200"/>
                </a:lnTo>
                <a:lnTo>
                  <a:pt x="146387" y="46612"/>
                </a:lnTo>
                <a:lnTo>
                  <a:pt x="130016" y="22383"/>
                </a:lnTo>
                <a:lnTo>
                  <a:pt x="105787" y="6012"/>
                </a:lnTo>
                <a:lnTo>
                  <a:pt x="7620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26"/>
    </mc:Choice>
    <mc:Fallback xmlns="">
      <p:transition spd="slow" advTm="15126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0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0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5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46681" y="371855"/>
            <a:ext cx="7825237" cy="761477"/>
          </a:xfrm>
          <a:prstGeom prst="rect">
            <a:avLst/>
          </a:prstGeom>
        </p:spPr>
        <p:txBody>
          <a:bodyPr vert="horz" wrap="square" lIns="0" tIns="144513" rIns="0" bIns="0" rtlCol="0">
            <a:spAutoFit/>
          </a:bodyPr>
          <a:lstStyle/>
          <a:p>
            <a:pPr marL="965200">
              <a:lnSpc>
                <a:spcPct val="100000"/>
              </a:lnSpc>
            </a:pPr>
            <a:r>
              <a:rPr lang="sr-Cyrl-RS" sz="4000" spc="-5" dirty="0"/>
              <a:t>УСТАЈАЊЕ СА СТОЛИЦЕ</a:t>
            </a:r>
            <a:endParaRPr sz="4000" dirty="0"/>
          </a:p>
        </p:txBody>
      </p:sp>
      <p:sp>
        <p:nvSpPr>
          <p:cNvPr id="11" name="object 11"/>
          <p:cNvSpPr/>
          <p:nvPr/>
        </p:nvSpPr>
        <p:spPr>
          <a:xfrm>
            <a:off x="825500" y="1587500"/>
            <a:ext cx="2667000" cy="232562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397500" y="1663700"/>
            <a:ext cx="2218944" cy="22860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397500" y="4102100"/>
            <a:ext cx="1981199" cy="25146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49300" y="4102100"/>
            <a:ext cx="2667000" cy="228904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887"/>
    </mc:Choice>
    <mc:Fallback xmlns="">
      <p:transition spd="slow" advTm="18887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0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0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5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46681" y="371855"/>
            <a:ext cx="7825237" cy="761477"/>
          </a:xfrm>
          <a:prstGeom prst="rect">
            <a:avLst/>
          </a:prstGeom>
        </p:spPr>
        <p:txBody>
          <a:bodyPr vert="horz" wrap="square" lIns="0" tIns="144513" rIns="0" bIns="0" rtlCol="0">
            <a:spAutoFit/>
          </a:bodyPr>
          <a:lstStyle/>
          <a:p>
            <a:pPr marL="765810">
              <a:lnSpc>
                <a:spcPct val="100000"/>
              </a:lnSpc>
            </a:pPr>
            <a:r>
              <a:rPr lang="sr-Cyrl-RS" sz="4000" spc="-5" dirty="0"/>
              <a:t>ПОМАГАЛА У КУПАТИЛУ</a:t>
            </a:r>
            <a:endParaRPr sz="4000" dirty="0"/>
          </a:p>
        </p:txBody>
      </p:sp>
      <p:sp>
        <p:nvSpPr>
          <p:cNvPr id="11" name="object 11"/>
          <p:cNvSpPr/>
          <p:nvPr/>
        </p:nvSpPr>
        <p:spPr>
          <a:xfrm>
            <a:off x="5930900" y="1663700"/>
            <a:ext cx="2590800" cy="35814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92100" y="2044700"/>
            <a:ext cx="2560320" cy="31242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035300" y="2044700"/>
            <a:ext cx="2457450" cy="30480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864100" y="38735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609600" y="304799"/>
                </a:moveTo>
                <a:lnTo>
                  <a:pt x="605612" y="255343"/>
                </a:lnTo>
                <a:lnTo>
                  <a:pt x="594067" y="208434"/>
                </a:lnTo>
                <a:lnTo>
                  <a:pt x="575591" y="164697"/>
                </a:lnTo>
                <a:lnTo>
                  <a:pt x="550810" y="124760"/>
                </a:lnTo>
                <a:lnTo>
                  <a:pt x="520350" y="89249"/>
                </a:lnTo>
                <a:lnTo>
                  <a:pt x="484839" y="58789"/>
                </a:lnTo>
                <a:lnTo>
                  <a:pt x="444902" y="34008"/>
                </a:lnTo>
                <a:lnTo>
                  <a:pt x="401165" y="15532"/>
                </a:lnTo>
                <a:lnTo>
                  <a:pt x="354256" y="3987"/>
                </a:lnTo>
                <a:lnTo>
                  <a:pt x="304800" y="0"/>
                </a:lnTo>
                <a:lnTo>
                  <a:pt x="255343" y="3987"/>
                </a:lnTo>
                <a:lnTo>
                  <a:pt x="208434" y="15532"/>
                </a:lnTo>
                <a:lnTo>
                  <a:pt x="164697" y="34008"/>
                </a:lnTo>
                <a:lnTo>
                  <a:pt x="124760" y="58789"/>
                </a:lnTo>
                <a:lnTo>
                  <a:pt x="89249" y="89249"/>
                </a:lnTo>
                <a:lnTo>
                  <a:pt x="58789" y="124760"/>
                </a:lnTo>
                <a:lnTo>
                  <a:pt x="34008" y="164697"/>
                </a:lnTo>
                <a:lnTo>
                  <a:pt x="15532" y="208434"/>
                </a:lnTo>
                <a:lnTo>
                  <a:pt x="3987" y="255343"/>
                </a:lnTo>
                <a:lnTo>
                  <a:pt x="0" y="304800"/>
                </a:lnTo>
                <a:lnTo>
                  <a:pt x="3987" y="354256"/>
                </a:lnTo>
                <a:lnTo>
                  <a:pt x="15532" y="401165"/>
                </a:lnTo>
                <a:lnTo>
                  <a:pt x="34008" y="444902"/>
                </a:lnTo>
                <a:lnTo>
                  <a:pt x="58789" y="484839"/>
                </a:lnTo>
                <a:lnTo>
                  <a:pt x="89249" y="520350"/>
                </a:lnTo>
                <a:lnTo>
                  <a:pt x="124760" y="550810"/>
                </a:lnTo>
                <a:lnTo>
                  <a:pt x="164697" y="575591"/>
                </a:lnTo>
                <a:lnTo>
                  <a:pt x="208434" y="594067"/>
                </a:lnTo>
                <a:lnTo>
                  <a:pt x="255343" y="605612"/>
                </a:lnTo>
                <a:lnTo>
                  <a:pt x="304800" y="609600"/>
                </a:lnTo>
                <a:lnTo>
                  <a:pt x="354256" y="605612"/>
                </a:lnTo>
                <a:lnTo>
                  <a:pt x="401165" y="594067"/>
                </a:lnTo>
                <a:lnTo>
                  <a:pt x="444902" y="575591"/>
                </a:lnTo>
                <a:lnTo>
                  <a:pt x="484839" y="550810"/>
                </a:lnTo>
                <a:lnTo>
                  <a:pt x="520350" y="520350"/>
                </a:lnTo>
                <a:lnTo>
                  <a:pt x="550810" y="484839"/>
                </a:lnTo>
                <a:lnTo>
                  <a:pt x="575591" y="444902"/>
                </a:lnTo>
                <a:lnTo>
                  <a:pt x="594067" y="401165"/>
                </a:lnTo>
                <a:lnTo>
                  <a:pt x="605612" y="354256"/>
                </a:lnTo>
                <a:lnTo>
                  <a:pt x="609600" y="304799"/>
                </a:lnTo>
                <a:close/>
              </a:path>
            </a:pathLst>
          </a:custGeom>
          <a:solidFill>
            <a:srgbClr val="0099CC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864100" y="38735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255343" y="3987"/>
                </a:lnTo>
                <a:lnTo>
                  <a:pt x="208434" y="15532"/>
                </a:lnTo>
                <a:lnTo>
                  <a:pt x="164697" y="34008"/>
                </a:lnTo>
                <a:lnTo>
                  <a:pt x="124760" y="58789"/>
                </a:lnTo>
                <a:lnTo>
                  <a:pt x="89249" y="89249"/>
                </a:lnTo>
                <a:lnTo>
                  <a:pt x="58789" y="124760"/>
                </a:lnTo>
                <a:lnTo>
                  <a:pt x="34008" y="164697"/>
                </a:lnTo>
                <a:lnTo>
                  <a:pt x="15532" y="208434"/>
                </a:lnTo>
                <a:lnTo>
                  <a:pt x="3987" y="255343"/>
                </a:lnTo>
                <a:lnTo>
                  <a:pt x="0" y="304800"/>
                </a:lnTo>
                <a:lnTo>
                  <a:pt x="3987" y="354256"/>
                </a:lnTo>
                <a:lnTo>
                  <a:pt x="15532" y="401165"/>
                </a:lnTo>
                <a:lnTo>
                  <a:pt x="34008" y="444902"/>
                </a:lnTo>
                <a:lnTo>
                  <a:pt x="58789" y="484839"/>
                </a:lnTo>
                <a:lnTo>
                  <a:pt x="89249" y="520350"/>
                </a:lnTo>
                <a:lnTo>
                  <a:pt x="124760" y="550810"/>
                </a:lnTo>
                <a:lnTo>
                  <a:pt x="164697" y="575591"/>
                </a:lnTo>
                <a:lnTo>
                  <a:pt x="208434" y="594067"/>
                </a:lnTo>
                <a:lnTo>
                  <a:pt x="255343" y="605612"/>
                </a:lnTo>
                <a:lnTo>
                  <a:pt x="304800" y="609600"/>
                </a:lnTo>
                <a:lnTo>
                  <a:pt x="354256" y="605612"/>
                </a:lnTo>
                <a:lnTo>
                  <a:pt x="401165" y="594067"/>
                </a:lnTo>
                <a:lnTo>
                  <a:pt x="444902" y="575591"/>
                </a:lnTo>
                <a:lnTo>
                  <a:pt x="484839" y="550810"/>
                </a:lnTo>
                <a:lnTo>
                  <a:pt x="520350" y="520350"/>
                </a:lnTo>
                <a:lnTo>
                  <a:pt x="550810" y="484839"/>
                </a:lnTo>
                <a:lnTo>
                  <a:pt x="575591" y="444902"/>
                </a:lnTo>
                <a:lnTo>
                  <a:pt x="594067" y="401165"/>
                </a:lnTo>
                <a:lnTo>
                  <a:pt x="605612" y="354256"/>
                </a:lnTo>
                <a:lnTo>
                  <a:pt x="609600" y="304799"/>
                </a:lnTo>
                <a:lnTo>
                  <a:pt x="605612" y="255343"/>
                </a:lnTo>
                <a:lnTo>
                  <a:pt x="594067" y="208434"/>
                </a:lnTo>
                <a:lnTo>
                  <a:pt x="575591" y="164697"/>
                </a:lnTo>
                <a:lnTo>
                  <a:pt x="550810" y="124760"/>
                </a:lnTo>
                <a:lnTo>
                  <a:pt x="520350" y="89249"/>
                </a:lnTo>
                <a:lnTo>
                  <a:pt x="484839" y="58789"/>
                </a:lnTo>
                <a:lnTo>
                  <a:pt x="444902" y="34008"/>
                </a:lnTo>
                <a:lnTo>
                  <a:pt x="401165" y="15532"/>
                </a:lnTo>
                <a:lnTo>
                  <a:pt x="354256" y="3987"/>
                </a:lnTo>
                <a:lnTo>
                  <a:pt x="30480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953253" y="3962653"/>
            <a:ext cx="431800" cy="431800"/>
          </a:xfrm>
          <a:custGeom>
            <a:avLst/>
            <a:gdLst/>
            <a:ahLst/>
            <a:cxnLst/>
            <a:rect l="l" t="t" r="r" b="b"/>
            <a:pathLst>
              <a:path w="431800" h="431800">
                <a:moveTo>
                  <a:pt x="0" y="0"/>
                </a:moveTo>
                <a:lnTo>
                  <a:pt x="431292" y="431292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953253" y="3962653"/>
            <a:ext cx="431800" cy="431800"/>
          </a:xfrm>
          <a:custGeom>
            <a:avLst/>
            <a:gdLst/>
            <a:ahLst/>
            <a:cxnLst/>
            <a:rect l="l" t="t" r="r" b="b"/>
            <a:pathLst>
              <a:path w="431800" h="431800">
                <a:moveTo>
                  <a:pt x="0" y="431292"/>
                </a:moveTo>
                <a:lnTo>
                  <a:pt x="431292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56"/>
    </mc:Choice>
    <mc:Fallback xmlns="">
      <p:transition spd="slow" advTm="30056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0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0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5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46681" y="371855"/>
            <a:ext cx="7825237" cy="790242"/>
          </a:xfrm>
          <a:prstGeom prst="rect">
            <a:avLst/>
          </a:prstGeom>
        </p:spPr>
        <p:txBody>
          <a:bodyPr vert="horz" wrap="square" lIns="0" tIns="112039" rIns="0" bIns="0" rtlCol="0">
            <a:spAutoFit/>
          </a:bodyPr>
          <a:lstStyle/>
          <a:p>
            <a:pPr marL="837565">
              <a:lnSpc>
                <a:spcPct val="100000"/>
              </a:lnSpc>
            </a:pPr>
            <a:r>
              <a:rPr lang="sr-Latn-CS" spc="-5" dirty="0"/>
              <a:t>O</a:t>
            </a:r>
            <a:r>
              <a:rPr lang="sr-Cyrl-RS" spc="-5" dirty="0"/>
              <a:t>БУВАЊЕ ЧАРАПА</a:t>
            </a:r>
            <a:endParaRPr spc="-5" dirty="0"/>
          </a:p>
        </p:txBody>
      </p:sp>
      <p:sp>
        <p:nvSpPr>
          <p:cNvPr id="11" name="object 11"/>
          <p:cNvSpPr/>
          <p:nvPr/>
        </p:nvSpPr>
        <p:spPr>
          <a:xfrm>
            <a:off x="825500" y="2120900"/>
            <a:ext cx="1367027" cy="40386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464300" y="2273300"/>
            <a:ext cx="2430779" cy="36576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578100" y="2730500"/>
            <a:ext cx="3581400" cy="268452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12"/>
    </mc:Choice>
    <mc:Fallback xmlns="">
      <p:transition spd="slow" advTm="19212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0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030353"/>
            <a:ext cx="2757170" cy="2801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0"/>
            <a:ext cx="137160" cy="1363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5" y="4310126"/>
            <a:ext cx="192024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15315" cy="1145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55930" y="447886"/>
            <a:ext cx="8206740" cy="790242"/>
          </a:xfrm>
          <a:prstGeom prst="rect">
            <a:avLst/>
          </a:prstGeom>
        </p:spPr>
        <p:txBody>
          <a:bodyPr vert="horz" wrap="square" lIns="0" tIns="112039" rIns="0" bIns="0" rtlCol="0">
            <a:spAutoFit/>
          </a:bodyPr>
          <a:lstStyle/>
          <a:p>
            <a:pPr marL="2342515">
              <a:lnSpc>
                <a:spcPct val="100000"/>
              </a:lnSpc>
            </a:pPr>
            <a:r>
              <a:rPr lang="sr-Cyrl-RS" spc="-5" dirty="0"/>
              <a:t>ПОМАГАЛ</a:t>
            </a:r>
            <a:r>
              <a:rPr spc="-5" dirty="0"/>
              <a:t>A</a:t>
            </a:r>
          </a:p>
        </p:txBody>
      </p:sp>
      <p:sp>
        <p:nvSpPr>
          <p:cNvPr id="11" name="object 11"/>
          <p:cNvSpPr/>
          <p:nvPr/>
        </p:nvSpPr>
        <p:spPr>
          <a:xfrm>
            <a:off x="749300" y="2044700"/>
            <a:ext cx="1995677" cy="31242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340100" y="2044700"/>
            <a:ext cx="2369820" cy="31242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83300" y="2120900"/>
            <a:ext cx="2341626" cy="30480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828802" y="5208523"/>
            <a:ext cx="252730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5">
                <a:solidFill>
                  <a:srgbClr val="FFFFFF"/>
                </a:solidFill>
                <a:latin typeface="Arial"/>
                <a:cs typeface="Arial"/>
              </a:rPr>
              <a:t>dugačka </a:t>
            </a:r>
            <a:r>
              <a:rPr sz="180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za</a:t>
            </a:r>
            <a:r>
              <a:rPr sz="1800" b="1" spc="-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cipele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426557" y="5208523"/>
            <a:ext cx="1004569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hvatalica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530"/>
    </mc:Choice>
    <mc:Fallback xmlns="">
      <p:transition spd="slow" advTm="2453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677108"/>
          </a:xfrm>
        </p:spPr>
        <p:txBody>
          <a:bodyPr>
            <a:normAutofit fontScale="90000"/>
          </a:bodyPr>
          <a:lstStyle/>
          <a:p>
            <a:r>
              <a:rPr lang="sr-Cyrl-CS" dirty="0"/>
              <a:t>Компликације након ПТЦ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5" y="2425702"/>
            <a:ext cx="7083297" cy="2215991"/>
          </a:xfrm>
        </p:spPr>
        <p:txBody>
          <a:bodyPr>
            <a:normAutofit fontScale="250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sr-Cyrl-CS" dirty="0"/>
              <a:t> </a:t>
            </a:r>
            <a:r>
              <a:rPr lang="sr-Cyrl-CS" sz="14400" dirty="0"/>
              <a:t>Могуће су све компликације које прате оперативно лечење</a:t>
            </a:r>
          </a:p>
          <a:p>
            <a:pPr>
              <a:buFont typeface="Arial" pitchFamily="34" charset="0"/>
              <a:buChar char="•"/>
            </a:pPr>
            <a:endParaRPr lang="sr-Cyrl-CS" sz="14400" dirty="0"/>
          </a:p>
          <a:p>
            <a:pPr>
              <a:buFont typeface="Arial" pitchFamily="34" charset="0"/>
              <a:buChar char="•"/>
            </a:pPr>
            <a:r>
              <a:rPr lang="sr-Cyrl-CS" sz="14400" dirty="0"/>
              <a:t> Најчешће у пракси: тромбоемболијске</a:t>
            </a:r>
          </a:p>
          <a:p>
            <a:pPr>
              <a:buFont typeface="Arial" pitchFamily="34" charset="0"/>
              <a:buChar char="•"/>
            </a:pPr>
            <a:endParaRPr lang="sr-Cyrl-CS" sz="14400" dirty="0"/>
          </a:p>
          <a:p>
            <a:pPr>
              <a:buFont typeface="Arial" pitchFamily="34" charset="0"/>
              <a:buChar char="•"/>
            </a:pPr>
            <a:r>
              <a:rPr lang="sr-Cyrl-CS" sz="14400" dirty="0"/>
              <a:t> Смртност 1-2 на 1000 оперисаних</a:t>
            </a:r>
            <a:endParaRPr lang="en-US" sz="1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326"/>
    </mc:Choice>
    <mc:Fallback xmlns="">
      <p:transition spd="slow" advTm="66326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7"/>
            <a:ext cx="7825237" cy="1215645"/>
          </a:xfrm>
        </p:spPr>
        <p:txBody>
          <a:bodyPr>
            <a:normAutofit fontScale="90000"/>
          </a:bodyPr>
          <a:lstStyle/>
          <a:p>
            <a:r>
              <a:rPr lang="sr-Cyrl-CS" dirty="0"/>
              <a:t>Ране</a:t>
            </a:r>
            <a:r>
              <a:rPr lang="en-US" dirty="0"/>
              <a:t>  </a:t>
            </a:r>
            <a:r>
              <a:rPr lang="sr-Cyrl-CS" dirty="0"/>
              <a:t>постоперативне компликације</a:t>
            </a:r>
            <a:r>
              <a:rPr lang="en-US" dirty="0"/>
              <a:t>:</a:t>
            </a:r>
            <a:br>
              <a:rPr lang="sr-Cyrl-C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5" y="2120902"/>
            <a:ext cx="7692897" cy="2215991"/>
          </a:xfrm>
        </p:spPr>
        <p:txBody>
          <a:bodyPr>
            <a:normAutofit fontScale="77500" lnSpcReduction="20000"/>
          </a:bodyPr>
          <a:lstStyle/>
          <a:p>
            <a:r>
              <a:rPr lang="sr-Cyrl-CS" dirty="0"/>
              <a:t>опште</a:t>
            </a:r>
            <a:r>
              <a:rPr lang="en-US" dirty="0"/>
              <a:t> </a:t>
            </a:r>
            <a:r>
              <a:rPr lang="sr-Cyrl-CS" dirty="0"/>
              <a:t>: тромбоза,</a:t>
            </a:r>
            <a:r>
              <a:rPr lang="en-US" dirty="0"/>
              <a:t> </a:t>
            </a:r>
            <a:r>
              <a:rPr lang="sr-Cyrl-CS" dirty="0"/>
              <a:t>алергијске</a:t>
            </a:r>
            <a:r>
              <a:rPr lang="en-US" dirty="0"/>
              <a:t> </a:t>
            </a:r>
            <a:r>
              <a:rPr lang="sr-Cyrl-CS" dirty="0"/>
              <a:t>реакције</a:t>
            </a:r>
          </a:p>
          <a:p>
            <a:endParaRPr lang="sr-Cyrl-CS" dirty="0"/>
          </a:p>
          <a:p>
            <a:r>
              <a:rPr lang="sr-Cyrl-CS" dirty="0"/>
              <a:t>локалне</a:t>
            </a:r>
            <a:r>
              <a:rPr lang="en-US" dirty="0"/>
              <a:t> </a:t>
            </a:r>
            <a:r>
              <a:rPr lang="sr-Cyrl-CS" dirty="0"/>
              <a:t>: хематом</a:t>
            </a:r>
            <a:r>
              <a:rPr lang="en-US" dirty="0"/>
              <a:t>, </a:t>
            </a:r>
            <a:r>
              <a:rPr lang="sr-Cyrl-CS" dirty="0"/>
              <a:t>инфекција</a:t>
            </a:r>
            <a:r>
              <a:rPr lang="en-US" dirty="0"/>
              <a:t>, </a:t>
            </a:r>
            <a:r>
              <a:rPr lang="sr-Cyrl-CS" dirty="0"/>
              <a:t>луксација</a:t>
            </a:r>
            <a:r>
              <a:rPr lang="en-US" dirty="0"/>
              <a:t> </a:t>
            </a:r>
            <a:r>
              <a:rPr lang="sr-Cyrl-CS" dirty="0"/>
              <a:t>протезе</a:t>
            </a:r>
            <a:r>
              <a:rPr lang="en-US" dirty="0"/>
              <a:t>, </a:t>
            </a:r>
            <a:r>
              <a:rPr lang="sr-Cyrl-CS" dirty="0"/>
              <a:t>компликације</a:t>
            </a:r>
            <a:r>
              <a:rPr lang="en-US" dirty="0"/>
              <a:t> </a:t>
            </a:r>
            <a:r>
              <a:rPr lang="sr-Cyrl-CS" dirty="0"/>
              <a:t>остеотомије</a:t>
            </a:r>
            <a:r>
              <a:rPr lang="en-US" dirty="0"/>
              <a:t> </a:t>
            </a:r>
            <a:r>
              <a:rPr lang="sr-Cyrl-CS" dirty="0"/>
              <a:t>великог</a:t>
            </a:r>
            <a:r>
              <a:rPr lang="en-US" dirty="0"/>
              <a:t> </a:t>
            </a:r>
            <a:r>
              <a:rPr lang="sr-Cyrl-CS" dirty="0"/>
              <a:t>трохантера</a:t>
            </a:r>
            <a:r>
              <a:rPr lang="en-US" dirty="0"/>
              <a:t> </a:t>
            </a:r>
            <a:r>
              <a:rPr lang="sr-Cyrl-CS" dirty="0"/>
              <a:t>,</a:t>
            </a:r>
            <a:r>
              <a:rPr lang="en-US" dirty="0"/>
              <a:t> </a:t>
            </a:r>
            <a:r>
              <a:rPr lang="sr-Cyrl-CS" dirty="0"/>
              <a:t>ектопичне</a:t>
            </a:r>
            <a:r>
              <a:rPr lang="en-US" dirty="0"/>
              <a:t> </a:t>
            </a:r>
            <a:r>
              <a:rPr lang="sr-Cyrl-CS" dirty="0"/>
              <a:t>калцификације</a:t>
            </a:r>
            <a:r>
              <a:rPr lang="en-US" dirty="0"/>
              <a:t> </a:t>
            </a:r>
            <a:r>
              <a:rPr lang="sr-Cyrl-CS" dirty="0"/>
              <a:t>или</a:t>
            </a:r>
            <a:r>
              <a:rPr lang="en-US" dirty="0"/>
              <a:t> </a:t>
            </a:r>
            <a:r>
              <a:rPr lang="sr-Cyrl-CS" dirty="0"/>
              <a:t>периартикуларне</a:t>
            </a:r>
            <a:r>
              <a:rPr lang="en-US" dirty="0"/>
              <a:t> </a:t>
            </a:r>
            <a:r>
              <a:rPr lang="sr-Cyrl-CS" dirty="0"/>
              <a:t>осификације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121"/>
    </mc:Choice>
    <mc:Fallback xmlns="">
      <p:transition spd="slow" advTm="48121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5930" y="273624"/>
            <a:ext cx="8206740" cy="45719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endParaRPr lang="en-US" b="0" i="1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0" y="459741"/>
            <a:ext cx="9118600" cy="6145108"/>
          </a:xfrm>
        </p:spPr>
        <p:txBody>
          <a:bodyPr/>
          <a:lstStyle/>
          <a:p>
            <a:pPr marL="531634" indent="-531634">
              <a:buNone/>
              <a:defRPr/>
            </a:pPr>
            <a:r>
              <a:rPr lang="en-US" sz="2800" dirty="0"/>
              <a:t>	</a:t>
            </a:r>
            <a:r>
              <a:rPr lang="x-none" sz="2800" dirty="0"/>
              <a:t>Са</a:t>
            </a:r>
            <a:r>
              <a:rPr lang="en-US" sz="2800" dirty="0"/>
              <a:t> </a:t>
            </a:r>
            <a:r>
              <a:rPr lang="x-none" sz="2800" dirty="0"/>
              <a:t>физијатријског</a:t>
            </a:r>
            <a:r>
              <a:rPr lang="en-US" sz="2800" dirty="0"/>
              <a:t> </a:t>
            </a:r>
            <a:r>
              <a:rPr lang="x-none" sz="2800" dirty="0"/>
              <a:t>и</a:t>
            </a:r>
            <a:r>
              <a:rPr lang="en-US" sz="2800" dirty="0"/>
              <a:t> </a:t>
            </a:r>
            <a:r>
              <a:rPr lang="x-none" sz="2800" dirty="0"/>
              <a:t>физиотерапеутског</a:t>
            </a:r>
            <a:r>
              <a:rPr lang="en-US" sz="2800" dirty="0"/>
              <a:t> </a:t>
            </a:r>
            <a:r>
              <a:rPr lang="x-none" sz="2800" dirty="0"/>
              <a:t>становишта</a:t>
            </a:r>
            <a:r>
              <a:rPr lang="en-US" sz="2800" dirty="0"/>
              <a:t> </a:t>
            </a:r>
            <a:r>
              <a:rPr lang="x-none" sz="2800" dirty="0"/>
              <a:t>најзначајније</a:t>
            </a:r>
            <a:r>
              <a:rPr lang="en-US" sz="2800" dirty="0"/>
              <a:t> </a:t>
            </a:r>
            <a:r>
              <a:rPr lang="x-none" sz="2800" dirty="0"/>
              <a:t>су</a:t>
            </a:r>
            <a:r>
              <a:rPr lang="en-US" sz="2800" dirty="0"/>
              <a:t> </a:t>
            </a:r>
            <a:r>
              <a:rPr lang="x-none" sz="2800" dirty="0"/>
              <a:t>следеће</a:t>
            </a:r>
            <a:r>
              <a:rPr lang="en-US" sz="2800" dirty="0"/>
              <a:t> </a:t>
            </a:r>
            <a:r>
              <a:rPr lang="x-none" sz="2800" dirty="0"/>
              <a:t>компликације</a:t>
            </a:r>
            <a:r>
              <a:rPr lang="en-US" sz="2800" dirty="0"/>
              <a:t>:</a:t>
            </a:r>
          </a:p>
          <a:p>
            <a:pPr marL="531634" indent="-531634">
              <a:buNone/>
              <a:defRPr/>
            </a:pPr>
            <a:endParaRPr lang="en-US" sz="2800" dirty="0"/>
          </a:p>
          <a:p>
            <a:pPr marL="911374" lvl="1" indent="-455687">
              <a:buFont typeface="Wingdings" pitchFamily="2" charset="2"/>
              <a:buAutoNum type="arabicPeriod"/>
              <a:defRPr/>
            </a:pPr>
            <a:r>
              <a:rPr lang="x-none" sz="2600" b="1" dirty="0"/>
              <a:t>Неуроваскуларне</a:t>
            </a:r>
            <a:r>
              <a:rPr lang="en-US" sz="2600" b="1" dirty="0"/>
              <a:t> </a:t>
            </a:r>
            <a:r>
              <a:rPr lang="x-none" sz="2600" b="1" dirty="0"/>
              <a:t>компликације</a:t>
            </a:r>
            <a:endParaRPr lang="en-US" sz="2600" b="1" dirty="0"/>
          </a:p>
          <a:p>
            <a:pPr marL="911374" lvl="1" indent="-455687">
              <a:buFont typeface="Wingdings" pitchFamily="2" charset="2"/>
              <a:buAutoNum type="arabicPeriod"/>
              <a:defRPr/>
            </a:pPr>
            <a:r>
              <a:rPr lang="x-none" sz="2600" b="1" dirty="0"/>
              <a:t>Тромбоемболијске</a:t>
            </a:r>
            <a:r>
              <a:rPr lang="en-US" sz="2600" b="1" dirty="0"/>
              <a:t> </a:t>
            </a:r>
            <a:r>
              <a:rPr lang="x-none" sz="2600" b="1" dirty="0"/>
              <a:t>компликације</a:t>
            </a:r>
            <a:endParaRPr lang="en-US" sz="2600" b="1" dirty="0"/>
          </a:p>
          <a:p>
            <a:pPr marL="911374" lvl="1" indent="-455687">
              <a:buFont typeface="Wingdings" pitchFamily="2" charset="2"/>
              <a:buAutoNum type="arabicPeriod"/>
              <a:defRPr/>
            </a:pPr>
            <a:r>
              <a:rPr lang="x-none" sz="2600" b="1" dirty="0"/>
              <a:t>Луксације</a:t>
            </a:r>
            <a:r>
              <a:rPr lang="en-US" sz="2600" b="1" dirty="0"/>
              <a:t> </a:t>
            </a:r>
            <a:r>
              <a:rPr lang="x-none" sz="2600" b="1" dirty="0"/>
              <a:t>ендопротезе</a:t>
            </a:r>
            <a:endParaRPr lang="en-US" sz="2600" b="1" dirty="0"/>
          </a:p>
          <a:p>
            <a:pPr marL="911374" lvl="1" indent="-455687">
              <a:buFont typeface="Wingdings" pitchFamily="2" charset="2"/>
              <a:buAutoNum type="arabicPeriod"/>
              <a:defRPr/>
            </a:pPr>
            <a:r>
              <a:rPr lang="x-none" sz="2600" b="1" dirty="0"/>
              <a:t>Компликације</a:t>
            </a:r>
            <a:r>
              <a:rPr lang="en-US" sz="2600" b="1" dirty="0"/>
              <a:t> </a:t>
            </a:r>
            <a:r>
              <a:rPr lang="x-none" sz="2600" b="1" dirty="0"/>
              <a:t>оперативне</a:t>
            </a:r>
            <a:r>
              <a:rPr lang="en-US" sz="2600" b="1" dirty="0"/>
              <a:t> </a:t>
            </a:r>
            <a:r>
              <a:rPr lang="x-none" sz="2600" b="1" dirty="0"/>
              <a:t>ране</a:t>
            </a:r>
            <a:r>
              <a:rPr lang="en-US" sz="2600" b="1" dirty="0"/>
              <a:t> </a:t>
            </a:r>
            <a:r>
              <a:rPr lang="x-none" sz="2600" b="1" dirty="0"/>
              <a:t>и</a:t>
            </a:r>
            <a:r>
              <a:rPr lang="en-US" sz="2600" b="1" dirty="0"/>
              <a:t> </a:t>
            </a:r>
            <a:r>
              <a:rPr lang="x-none" sz="2600" b="1" dirty="0"/>
              <a:t>инфекција</a:t>
            </a:r>
            <a:endParaRPr lang="en-US" sz="2600" b="1" dirty="0"/>
          </a:p>
          <a:p>
            <a:pPr marL="911374" lvl="1" indent="-455687">
              <a:buFont typeface="Wingdings" pitchFamily="2" charset="2"/>
              <a:buAutoNum type="arabicPeriod"/>
              <a:defRPr/>
            </a:pPr>
            <a:r>
              <a:rPr lang="x-none" sz="2600" b="1" dirty="0"/>
              <a:t>Периартикуларне</a:t>
            </a:r>
            <a:r>
              <a:rPr lang="en-US" sz="2600" b="1" dirty="0"/>
              <a:t> </a:t>
            </a:r>
            <a:r>
              <a:rPr lang="x-none" sz="2600" b="1" dirty="0"/>
              <a:t>калцификације</a:t>
            </a:r>
            <a:r>
              <a:rPr lang="en-US" sz="2600" b="1" dirty="0"/>
              <a:t> </a:t>
            </a:r>
            <a:r>
              <a:rPr lang="x-none" sz="2600" b="1" dirty="0"/>
              <a:t>или</a:t>
            </a:r>
            <a:r>
              <a:rPr lang="en-US" sz="2600" b="1" dirty="0"/>
              <a:t> </a:t>
            </a:r>
            <a:r>
              <a:rPr lang="x-none" sz="2600" b="1" dirty="0"/>
              <a:t>ектопичне</a:t>
            </a:r>
            <a:r>
              <a:rPr lang="en-US" sz="2600" b="1" dirty="0"/>
              <a:t> </a:t>
            </a:r>
            <a:r>
              <a:rPr lang="x-none" sz="2600" b="1" dirty="0"/>
              <a:t>осификације</a:t>
            </a:r>
            <a:endParaRPr lang="en-US" sz="2600" b="1" dirty="0"/>
          </a:p>
          <a:p>
            <a:pPr marL="911374" lvl="1" indent="-455687">
              <a:buFont typeface="Wingdings" pitchFamily="2" charset="2"/>
              <a:buAutoNum type="arabicPeriod"/>
              <a:defRPr/>
            </a:pPr>
            <a:r>
              <a:rPr lang="x-none" sz="2600" b="1" dirty="0"/>
              <a:t>Расклимавање</a:t>
            </a:r>
            <a:r>
              <a:rPr lang="en-US" sz="2600" b="1" dirty="0"/>
              <a:t> </a:t>
            </a:r>
            <a:r>
              <a:rPr lang="x-none" sz="2600" b="1" dirty="0"/>
              <a:t>или</a:t>
            </a:r>
            <a:r>
              <a:rPr lang="en-US" sz="2600" b="1" dirty="0"/>
              <a:t> </a:t>
            </a:r>
            <a:r>
              <a:rPr lang="x-none" sz="2600" b="1" dirty="0"/>
              <a:t>лабављење</a:t>
            </a:r>
            <a:r>
              <a:rPr lang="en-US" sz="2600" b="1" dirty="0"/>
              <a:t> </a:t>
            </a:r>
            <a:r>
              <a:rPr lang="x-none" sz="2600" b="1" dirty="0"/>
              <a:t>ендопротезе</a:t>
            </a:r>
            <a:endParaRPr lang="sr-Cyrl-RS" sz="2600" b="1" dirty="0"/>
          </a:p>
          <a:p>
            <a:pPr marL="911374" lvl="1" indent="-455687">
              <a:buFont typeface="Wingdings" pitchFamily="2" charset="2"/>
              <a:buAutoNum type="arabicPeriod"/>
              <a:defRPr/>
            </a:pPr>
            <a:r>
              <a:rPr lang="sr-Cyrl-CS" sz="2800" u="sng" dirty="0"/>
              <a:t>Појава болова због нарушених </a:t>
            </a:r>
            <a:r>
              <a:rPr lang="sr-Cyrl-CS" sz="2800" u="sng" dirty="0" err="1"/>
              <a:t>дизметријских</a:t>
            </a:r>
            <a:r>
              <a:rPr lang="sr-Cyrl-CS" sz="2800" u="sng" dirty="0"/>
              <a:t> односа мускулатуре</a:t>
            </a:r>
          </a:p>
          <a:p>
            <a:pPr marL="911374" lvl="1" indent="-455687">
              <a:buFont typeface="Wingdings" pitchFamily="2" charset="2"/>
              <a:buAutoNum type="arabicPeriod"/>
              <a:defRPr/>
            </a:pPr>
            <a:endParaRPr lang="en-US" sz="26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609"/>
    </mc:Choice>
    <mc:Fallback xmlns="">
      <p:transition spd="slow" advTm="78609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677108"/>
          </a:xfrm>
        </p:spPr>
        <p:txBody>
          <a:bodyPr>
            <a:normAutofit fontScale="90000"/>
          </a:bodyPr>
          <a:lstStyle/>
          <a:p>
            <a:r>
              <a:rPr lang="sr-Cyrl-CS" dirty="0"/>
              <a:t>Бол у оперисаном куку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3" y="1624078"/>
            <a:ext cx="7845297" cy="2585323"/>
          </a:xfrm>
        </p:spPr>
        <p:txBody>
          <a:bodyPr>
            <a:normAutofit fontScale="77500" lnSpcReduction="20000"/>
          </a:bodyPr>
          <a:lstStyle/>
          <a:p>
            <a:r>
              <a:rPr lang="sr-Cyrl-CS" dirty="0"/>
              <a:t>? Да ли се бол пројектује из кичме</a:t>
            </a:r>
          </a:p>
          <a:p>
            <a:endParaRPr lang="sr-Cyrl-CS" dirty="0"/>
          </a:p>
          <a:p>
            <a:r>
              <a:rPr lang="sr-Cyrl-CS" dirty="0"/>
              <a:t>? Да ли је луксирана протеза (чешће код трауматолошких, дементних, седираних, неуролошких...)</a:t>
            </a:r>
          </a:p>
          <a:p>
            <a:endParaRPr lang="sr-Cyrl-CS" dirty="0"/>
          </a:p>
          <a:p>
            <a:r>
              <a:rPr lang="sr-Cyrl-CS" dirty="0"/>
              <a:t>? Да ли је разлабављена протеза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955"/>
    </mc:Choice>
    <mc:Fallback xmlns="">
      <p:transition spd="slow" advTm="123955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7"/>
            <a:ext cx="7825237" cy="529845"/>
          </a:xfrm>
        </p:spPr>
        <p:txBody>
          <a:bodyPr>
            <a:normAutofit fontScale="90000"/>
          </a:bodyPr>
          <a:lstStyle/>
          <a:p>
            <a:r>
              <a:rPr lang="sr-Cyrl-CS" dirty="0"/>
              <a:t>Индикације</a:t>
            </a:r>
            <a:r>
              <a:rPr lang="en-US" dirty="0"/>
              <a:t> </a:t>
            </a:r>
            <a:r>
              <a:rPr lang="sr-Cyrl-CS" dirty="0"/>
              <a:t>за</a:t>
            </a:r>
            <a:r>
              <a:rPr lang="en-US" dirty="0"/>
              <a:t> </a:t>
            </a:r>
            <a:r>
              <a:rPr lang="sr-Cyrl-CS" dirty="0"/>
              <a:t>уградњу ПТЦ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15902" y="1206502"/>
            <a:ext cx="8763000" cy="5478423"/>
          </a:xfrm>
        </p:spPr>
        <p:txBody>
          <a:bodyPr/>
          <a:lstStyle/>
          <a:p>
            <a:endParaRPr lang="sr-Cyrl-CS" sz="2200" dirty="0"/>
          </a:p>
          <a:p>
            <a:pPr>
              <a:buNone/>
            </a:pPr>
            <a:r>
              <a:rPr lang="sr-Cyrl-CS" sz="2800" dirty="0"/>
              <a:t>ТРАУМАТОЛОШКЕ</a:t>
            </a:r>
          </a:p>
          <a:p>
            <a:pPr>
              <a:buFont typeface="Wingdings" pitchFamily="2" charset="2"/>
              <a:buChar char="v"/>
            </a:pPr>
            <a:r>
              <a:rPr lang="sr-Cyrl-CS" sz="2200" dirty="0"/>
              <a:t> Пострауматска тежа оштећења ацетабулума</a:t>
            </a:r>
          </a:p>
          <a:p>
            <a:pPr>
              <a:buFont typeface="Wingdings" pitchFamily="2" charset="2"/>
              <a:buChar char="v"/>
            </a:pPr>
            <a:r>
              <a:rPr lang="sr-Cyrl-CS" sz="2200" dirty="0"/>
              <a:t> Псеудоартроза врата фемура</a:t>
            </a:r>
          </a:p>
          <a:p>
            <a:pPr>
              <a:buFont typeface="Wingdings" pitchFamily="2" charset="2"/>
              <a:buChar char="v"/>
            </a:pPr>
            <a:r>
              <a:rPr lang="sr-Cyrl-CS" sz="2200" dirty="0"/>
              <a:t> Срастање прелома врата бутне кости у лошем положају</a:t>
            </a:r>
          </a:p>
          <a:p>
            <a:pPr>
              <a:buFont typeface="Wingdings" pitchFamily="2" charset="2"/>
              <a:buChar char="v"/>
            </a:pPr>
            <a:r>
              <a:rPr lang="sr-Cyrl-CS" sz="2200" dirty="0"/>
              <a:t> Свеже субкапиталне и трансцервикалне фрактуре врата фемура</a:t>
            </a:r>
          </a:p>
          <a:p>
            <a:endParaRPr lang="sr-Cyrl-CS" sz="2200" dirty="0"/>
          </a:p>
          <a:p>
            <a:pPr>
              <a:buNone/>
            </a:pPr>
            <a:r>
              <a:rPr lang="sr-Cyrl-CS" sz="2800" dirty="0"/>
              <a:t>НЕТРАУМАТОЛОШКЕ</a:t>
            </a:r>
          </a:p>
          <a:p>
            <a:pPr>
              <a:buFont typeface="Wingdings" pitchFamily="2" charset="2"/>
              <a:buChar char="v"/>
            </a:pPr>
            <a:r>
              <a:rPr lang="sr-Cyrl-CS" sz="2200" dirty="0"/>
              <a:t> Дегенеративно измењени кукови са упорним боловима, ограниченим покретима, отежаним кретањем </a:t>
            </a:r>
          </a:p>
          <a:p>
            <a:pPr>
              <a:buFont typeface="Wingdings" pitchFamily="2" charset="2"/>
              <a:buChar char="v"/>
            </a:pPr>
            <a:r>
              <a:rPr lang="sr-Cyrl-CS" sz="2200" dirty="0"/>
              <a:t> Коксартроза након </a:t>
            </a:r>
            <a:r>
              <a:rPr lang="en-US" sz="2200" dirty="0"/>
              <a:t>RPK</a:t>
            </a:r>
            <a:endParaRPr lang="sr-Cyrl-CS" sz="2200" dirty="0"/>
          </a:p>
          <a:p>
            <a:pPr>
              <a:buFont typeface="Wingdings" pitchFamily="2" charset="2"/>
              <a:buChar char="v"/>
            </a:pPr>
            <a:r>
              <a:rPr lang="sr-Cyrl-CS" sz="2200" dirty="0"/>
              <a:t> Тумори коксофеморалне регије</a:t>
            </a:r>
          </a:p>
          <a:p>
            <a:pPr>
              <a:buFont typeface="Wingdings" pitchFamily="2" charset="2"/>
              <a:buChar char="v"/>
            </a:pPr>
            <a:r>
              <a:rPr lang="sr-Cyrl-CS" sz="2200" dirty="0"/>
              <a:t> Компликације након уградње ПТЦ (ревизионе протезе)</a:t>
            </a:r>
          </a:p>
          <a:p>
            <a:endParaRPr lang="sr-Cyrl-C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810"/>
    </mc:Choice>
    <mc:Fallback xmlns="">
      <p:transition spd="slow" advTm="6881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677108"/>
          </a:xfrm>
        </p:spPr>
        <p:txBody>
          <a:bodyPr>
            <a:normAutofit fontScale="90000"/>
          </a:bodyPr>
          <a:lstStyle/>
          <a:p>
            <a:r>
              <a:rPr lang="sr-Cyrl-CS" dirty="0"/>
              <a:t>Питања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3" y="1624078"/>
            <a:ext cx="6626097" cy="1846659"/>
          </a:xfrm>
        </p:spPr>
        <p:txBody>
          <a:bodyPr>
            <a:normAutofit fontScale="85000" lnSpcReduction="10000"/>
          </a:bodyPr>
          <a:lstStyle/>
          <a:p>
            <a:r>
              <a:rPr lang="sr-Cyrl-CS" dirty="0"/>
              <a:t>Када се може почети са мобилизацијом?</a:t>
            </a:r>
          </a:p>
          <a:p>
            <a:endParaRPr lang="sr-Cyrl-CS" dirty="0"/>
          </a:p>
          <a:p>
            <a:r>
              <a:rPr lang="sr-Cyrl-CS" dirty="0"/>
              <a:t>Колико се може оптеретити оперисани екстремитет?</a:t>
            </a:r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27"/>
    </mc:Choice>
    <mc:Fallback xmlns="">
      <p:transition spd="slow" advTm="11527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861774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sz="2800" dirty="0"/>
              <a:t>ОСНОВНИ ПРИНЦИПИ ПОСТОПЕРАТИВНОГ РЕХАБИЛИТАЦИОНОГ ПРОГРАМА </a:t>
            </a:r>
            <a:endParaRPr lang="en-US" sz="2800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5" y="1624078"/>
            <a:ext cx="8150097" cy="3323987"/>
          </a:xfrm>
        </p:spPr>
        <p:txBody>
          <a:bodyPr>
            <a:normAutofit fontScale="47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sr-Cyrl-CS" dirty="0"/>
              <a:t> </a:t>
            </a:r>
            <a:r>
              <a:rPr lang="sr-Cyrl-CS" sz="5100" dirty="0"/>
              <a:t>индивидуално</a:t>
            </a:r>
          </a:p>
          <a:p>
            <a:pPr>
              <a:buFont typeface="Arial" pitchFamily="34" charset="0"/>
              <a:buChar char="•"/>
            </a:pPr>
            <a:r>
              <a:rPr lang="sr-Cyrl-CS" sz="5100" dirty="0"/>
              <a:t> у договору са ортопедом</a:t>
            </a:r>
          </a:p>
          <a:p>
            <a:pPr>
              <a:buFont typeface="Arial" pitchFamily="34" charset="0"/>
              <a:buChar char="•"/>
            </a:pPr>
            <a:r>
              <a:rPr lang="sr-Cyrl-CS" sz="5100" dirty="0"/>
              <a:t> поступност терапеутских вежби</a:t>
            </a:r>
          </a:p>
          <a:p>
            <a:pPr>
              <a:buFont typeface="Arial" pitchFamily="34" charset="0"/>
              <a:buChar char="•"/>
            </a:pPr>
            <a:r>
              <a:rPr lang="sr-Cyrl-CS" sz="5100" dirty="0"/>
              <a:t> избор покрета </a:t>
            </a:r>
          </a:p>
          <a:p>
            <a:pPr>
              <a:buFont typeface="Arial" pitchFamily="34" charset="0"/>
              <a:buChar char="•"/>
            </a:pPr>
            <a:r>
              <a:rPr lang="sr-Cyrl-CS" sz="5100" dirty="0"/>
              <a:t> оптерећење и обим покрета</a:t>
            </a:r>
          </a:p>
          <a:p>
            <a:pPr>
              <a:buFont typeface="Arial" pitchFamily="34" charset="0"/>
              <a:buChar char="•"/>
            </a:pPr>
            <a:r>
              <a:rPr lang="sr-Cyrl-CS" sz="5100" dirty="0"/>
              <a:t> вертикаизовати болесника што пре</a:t>
            </a:r>
          </a:p>
          <a:p>
            <a:pPr>
              <a:buFont typeface="Arial" pitchFamily="34" charset="0"/>
              <a:buChar char="•"/>
            </a:pPr>
            <a:r>
              <a:rPr lang="sr-Cyrl-CS" sz="5100" dirty="0"/>
              <a:t>ТРОМБОПРОФИЛАКСА 30-35 дана нискомолекуларним хепаринима, затим Аспирином</a:t>
            </a:r>
          </a:p>
          <a:p>
            <a:pPr>
              <a:buFont typeface="Arial" pitchFamily="34" charset="0"/>
              <a:buChar char="•"/>
            </a:pPr>
            <a:r>
              <a:rPr lang="sr-Cyrl-CS" sz="5100" dirty="0"/>
              <a:t> кућна рехабилитација</a:t>
            </a:r>
            <a:endParaRPr lang="en-US" sz="51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381"/>
    </mc:Choice>
    <mc:Fallback xmlns="">
      <p:transition spd="slow" advTm="30381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971093"/>
            <a:ext cx="3387344" cy="286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" y="3902231"/>
            <a:ext cx="2923555" cy="2930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333402"/>
            <a:ext cx="2757170" cy="2498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8770" y="4406902"/>
            <a:ext cx="137160" cy="13639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25700" y="6153403"/>
            <a:ext cx="146304" cy="14554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3077" y="4310126"/>
            <a:ext cx="192024" cy="1920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" y="2"/>
            <a:ext cx="115315" cy="11455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46683" y="2"/>
            <a:ext cx="8256019" cy="638367"/>
          </a:xfrm>
          <a:prstGeom prst="rect">
            <a:avLst/>
          </a:prstGeom>
        </p:spPr>
        <p:txBody>
          <a:bodyPr vert="horz" wrap="square" lIns="0" tIns="144481" rIns="0" bIns="0" rtlCol="0">
            <a:spAutoFit/>
          </a:bodyPr>
          <a:lstStyle/>
          <a:p>
            <a:pPr marL="1881725"/>
            <a:r>
              <a:rPr lang="sr-Cyrl-CS" sz="3200" spc="-10" dirty="0"/>
              <a:t>ОСЛОНАЦ</a:t>
            </a:r>
            <a:r>
              <a:rPr lang="sr-Cyrl-CS" sz="3200" spc="-5" dirty="0"/>
              <a:t> НАКОН УГРАДЊЕ ПТЦ</a:t>
            </a:r>
            <a:endParaRPr sz="3200"/>
          </a:p>
        </p:txBody>
      </p:sp>
      <p:sp>
        <p:nvSpPr>
          <p:cNvPr id="11" name="object 11"/>
          <p:cNvSpPr txBox="1"/>
          <p:nvPr/>
        </p:nvSpPr>
        <p:spPr>
          <a:xfrm>
            <a:off x="524002" y="901700"/>
            <a:ext cx="5864098" cy="40806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522" marR="443132" indent="-342824">
              <a:lnSpc>
                <a:spcPts val="1930"/>
              </a:lnSpc>
              <a:buClr>
                <a:srgbClr val="000000"/>
              </a:buClr>
              <a:buChar char="•"/>
              <a:tabLst>
                <a:tab pos="354887" algn="l"/>
                <a:tab pos="355522" algn="l"/>
              </a:tabLst>
            </a:pPr>
            <a:r>
              <a:rPr lang="sr-Cyrl-CS" sz="2800" spc="-10" dirty="0">
                <a:latin typeface="Arial"/>
                <a:cs typeface="Arial"/>
              </a:rPr>
              <a:t>цементна</a:t>
            </a:r>
            <a:r>
              <a:rPr sz="2800" spc="-10">
                <a:latin typeface="Arial"/>
                <a:cs typeface="Arial"/>
              </a:rPr>
              <a:t> </a:t>
            </a:r>
            <a:r>
              <a:rPr lang="sr-Cyrl-CS" sz="2800" spc="-5" dirty="0">
                <a:latin typeface="Arial"/>
                <a:cs typeface="Arial"/>
              </a:rPr>
              <a:t>ендопротеза</a:t>
            </a:r>
            <a:r>
              <a:rPr sz="2800" spc="-5">
                <a:latin typeface="Arial"/>
                <a:cs typeface="Arial"/>
              </a:rPr>
              <a:t>: </a:t>
            </a:r>
            <a:endParaRPr lang="en-US" sz="2800" spc="-5" dirty="0">
              <a:latin typeface="Arial"/>
              <a:cs typeface="Arial"/>
            </a:endParaRPr>
          </a:p>
          <a:p>
            <a:pPr marL="355522" marR="443132" indent="-342824">
              <a:lnSpc>
                <a:spcPts val="1930"/>
              </a:lnSpc>
              <a:buClr>
                <a:srgbClr val="000000"/>
              </a:buClr>
              <a:buChar char="•"/>
              <a:tabLst>
                <a:tab pos="354887" algn="l"/>
                <a:tab pos="355522" algn="l"/>
              </a:tabLst>
            </a:pPr>
            <a:endParaRPr lang="en-US" sz="2800" spc="-5" dirty="0">
              <a:latin typeface="Arial"/>
              <a:cs typeface="Arial"/>
            </a:endParaRPr>
          </a:p>
          <a:p>
            <a:pPr marL="355522" marR="443132" indent="-342824">
              <a:lnSpc>
                <a:spcPts val="1930"/>
              </a:lnSpc>
              <a:buClr>
                <a:srgbClr val="000000"/>
              </a:buClr>
              <a:tabLst>
                <a:tab pos="354887" algn="l"/>
                <a:tab pos="355522" algn="l"/>
              </a:tabLst>
            </a:pPr>
            <a:r>
              <a:rPr lang="en-US" sz="2800" spc="-5" dirty="0">
                <a:latin typeface="Arial"/>
                <a:cs typeface="Arial"/>
              </a:rPr>
              <a:t>    </a:t>
            </a:r>
            <a:r>
              <a:rPr lang="sr-Cyrl-CS" sz="2800" spc="-10" dirty="0">
                <a:latin typeface="Arial"/>
                <a:cs typeface="Arial"/>
              </a:rPr>
              <a:t>ОДМАХ</a:t>
            </a:r>
            <a:endParaRPr lang="en-US" sz="2800" spc="-10" dirty="0">
              <a:latin typeface="Arial"/>
              <a:cs typeface="Arial"/>
            </a:endParaRPr>
          </a:p>
          <a:p>
            <a:pPr marL="355522" marR="443132" indent="-342824">
              <a:lnSpc>
                <a:spcPts val="1930"/>
              </a:lnSpc>
              <a:buClr>
                <a:srgbClr val="000000"/>
              </a:buClr>
              <a:buChar char="•"/>
              <a:tabLst>
                <a:tab pos="354887" algn="l"/>
                <a:tab pos="355522" algn="l"/>
              </a:tabLst>
            </a:pPr>
            <a:endParaRPr lang="en-US" sz="2800" spc="-10" dirty="0">
              <a:latin typeface="Arial"/>
              <a:cs typeface="Arial"/>
            </a:endParaRPr>
          </a:p>
          <a:p>
            <a:pPr marL="355522" marR="443132" indent="-342824">
              <a:lnSpc>
                <a:spcPts val="1930"/>
              </a:lnSpc>
              <a:buClr>
                <a:srgbClr val="000000"/>
              </a:buClr>
              <a:buChar char="•"/>
              <a:tabLst>
                <a:tab pos="354887" algn="l"/>
                <a:tab pos="355522" algn="l"/>
              </a:tabLst>
            </a:pPr>
            <a:endParaRPr sz="2800">
              <a:latin typeface="Arial"/>
              <a:cs typeface="Arial"/>
            </a:endParaRPr>
          </a:p>
          <a:p>
            <a:pPr marL="355522" marR="455830" indent="-342824">
              <a:lnSpc>
                <a:spcPts val="1930"/>
              </a:lnSpc>
              <a:spcBef>
                <a:spcPts val="455"/>
              </a:spcBef>
              <a:buClr>
                <a:srgbClr val="000000"/>
              </a:buClr>
              <a:buChar char="•"/>
              <a:tabLst>
                <a:tab pos="354887" algn="l"/>
                <a:tab pos="355522" algn="l"/>
                <a:tab pos="4220552" algn="l"/>
              </a:tabLst>
            </a:pPr>
            <a:r>
              <a:rPr lang="sr-Cyrl-CS" sz="2800" spc="-5" dirty="0">
                <a:latin typeface="Arial"/>
                <a:cs typeface="Arial"/>
              </a:rPr>
              <a:t>бесцементна</a:t>
            </a:r>
            <a:r>
              <a:rPr sz="2800" spc="15">
                <a:latin typeface="Arial"/>
                <a:cs typeface="Arial"/>
              </a:rPr>
              <a:t> </a:t>
            </a:r>
            <a:r>
              <a:rPr lang="sr-Cyrl-CS" sz="2800" spc="-5" dirty="0">
                <a:latin typeface="Arial"/>
                <a:cs typeface="Arial"/>
              </a:rPr>
              <a:t>ендопротеза</a:t>
            </a:r>
            <a:r>
              <a:rPr sz="2800" spc="-5">
                <a:latin typeface="Arial"/>
                <a:cs typeface="Arial"/>
              </a:rPr>
              <a:t>:</a:t>
            </a:r>
            <a:r>
              <a:rPr sz="2800" spc="20">
                <a:latin typeface="Arial"/>
                <a:cs typeface="Arial"/>
              </a:rPr>
              <a:t> </a:t>
            </a:r>
            <a:endParaRPr lang="sr-Cyrl-CS" sz="2800" spc="20" dirty="0">
              <a:latin typeface="Arial"/>
              <a:cs typeface="Arial"/>
            </a:endParaRPr>
          </a:p>
          <a:p>
            <a:pPr marL="355522" marR="455830" indent="-342824">
              <a:lnSpc>
                <a:spcPts val="1930"/>
              </a:lnSpc>
              <a:spcBef>
                <a:spcPts val="455"/>
              </a:spcBef>
              <a:buClr>
                <a:srgbClr val="000000"/>
              </a:buClr>
              <a:tabLst>
                <a:tab pos="354887" algn="l"/>
                <a:tab pos="355522" algn="l"/>
                <a:tab pos="4220552" algn="l"/>
              </a:tabLst>
            </a:pPr>
            <a:r>
              <a:rPr lang="sr-Cyrl-CS" sz="2800" spc="-5" dirty="0">
                <a:latin typeface="Arial"/>
                <a:cs typeface="Arial"/>
              </a:rPr>
              <a:t>    </a:t>
            </a:r>
            <a:r>
              <a:rPr sz="2800" spc="-5">
                <a:latin typeface="Arial"/>
                <a:cs typeface="Arial"/>
              </a:rPr>
              <a:t>4-6</a:t>
            </a:r>
            <a:r>
              <a:rPr lang="sr-Cyrl-CS" sz="2800" spc="-5" dirty="0">
                <a:latin typeface="Arial"/>
                <a:cs typeface="Arial"/>
              </a:rPr>
              <a:t> дана</a:t>
            </a:r>
            <a:r>
              <a:rPr sz="2800" spc="-100">
                <a:latin typeface="Arial"/>
                <a:cs typeface="Arial"/>
              </a:rPr>
              <a:t> </a:t>
            </a:r>
            <a:r>
              <a:rPr sz="2800" spc="-5">
                <a:latin typeface="Arial"/>
                <a:cs typeface="Arial"/>
              </a:rPr>
              <a:t>2  </a:t>
            </a:r>
            <a:r>
              <a:rPr lang="sr-Cyrl-CS" sz="2800" spc="-10" dirty="0">
                <a:latin typeface="Arial"/>
                <a:cs typeface="Arial"/>
              </a:rPr>
              <a:t>штаке</a:t>
            </a:r>
            <a:endParaRPr sz="2800">
              <a:latin typeface="Arial"/>
              <a:cs typeface="Arial"/>
            </a:endParaRPr>
          </a:p>
          <a:p>
            <a:pPr marL="293304">
              <a:spcBef>
                <a:spcPts val="10"/>
              </a:spcBef>
            </a:pPr>
            <a:r>
              <a:rPr lang="sr-Cyrl-CS" sz="2800" spc="-5" dirty="0">
                <a:latin typeface="Arial"/>
                <a:cs typeface="Arial"/>
              </a:rPr>
              <a:t> до</a:t>
            </a:r>
            <a:r>
              <a:rPr sz="2800" spc="-5">
                <a:latin typeface="Arial"/>
                <a:cs typeface="Arial"/>
              </a:rPr>
              <a:t> 12 </a:t>
            </a:r>
            <a:r>
              <a:rPr lang="sr-Cyrl-CS" sz="2800" spc="-5" dirty="0">
                <a:latin typeface="Arial"/>
                <a:cs typeface="Arial"/>
              </a:rPr>
              <a:t>дана</a:t>
            </a:r>
            <a:r>
              <a:rPr sz="2800" spc="-10">
                <a:latin typeface="Arial"/>
                <a:cs typeface="Arial"/>
              </a:rPr>
              <a:t> </a:t>
            </a:r>
            <a:r>
              <a:rPr lang="sr-Cyrl-CS" sz="2800" spc="-5" dirty="0">
                <a:latin typeface="Arial"/>
                <a:cs typeface="Arial"/>
              </a:rPr>
              <a:t>једна</a:t>
            </a:r>
            <a:r>
              <a:rPr sz="2800" spc="-55">
                <a:latin typeface="Arial"/>
                <a:cs typeface="Arial"/>
              </a:rPr>
              <a:t> </a:t>
            </a:r>
            <a:r>
              <a:rPr lang="sr-Cyrl-CS" sz="2800" spc="-10" dirty="0">
                <a:latin typeface="Arial"/>
                <a:cs typeface="Arial"/>
              </a:rPr>
              <a:t>штака (СТАВ ОПЕРАТОРА)</a:t>
            </a:r>
            <a:endParaRPr lang="sr-Cyrl-CS" sz="2800" dirty="0">
              <a:latin typeface="Arial"/>
              <a:cs typeface="Arial"/>
            </a:endParaRPr>
          </a:p>
          <a:p>
            <a:pPr marL="505349" marR="1665239" indent="-1270">
              <a:lnSpc>
                <a:spcPts val="1670"/>
              </a:lnSpc>
              <a:spcBef>
                <a:spcPts val="55"/>
              </a:spcBef>
            </a:pPr>
            <a:endParaRPr lang="sr-Latn-CS" sz="2800" spc="-10" dirty="0">
              <a:latin typeface="Arial"/>
              <a:cs typeface="Arial"/>
            </a:endParaRPr>
          </a:p>
          <a:p>
            <a:pPr marL="505349" marR="1665239" indent="-1270">
              <a:lnSpc>
                <a:spcPts val="1670"/>
              </a:lnSpc>
              <a:spcBef>
                <a:spcPts val="55"/>
              </a:spcBef>
              <a:buFont typeface="Arial" pitchFamily="34" charset="0"/>
              <a:buChar char="•"/>
            </a:pPr>
            <a:r>
              <a:rPr lang="sr-Cyrl-CS" sz="2800" spc="-10" dirty="0">
                <a:latin typeface="Arial"/>
                <a:cs typeface="Arial"/>
              </a:rPr>
              <a:t> </a:t>
            </a:r>
            <a:r>
              <a:rPr lang="sr-Cyrl-CS" sz="2800" spc="-5" dirty="0">
                <a:latin typeface="Arial"/>
                <a:cs typeface="Arial"/>
              </a:rPr>
              <a:t>ход</a:t>
            </a:r>
            <a:r>
              <a:rPr sz="2800" spc="-5">
                <a:latin typeface="Arial"/>
                <a:cs typeface="Arial"/>
              </a:rPr>
              <a:t> </a:t>
            </a:r>
            <a:r>
              <a:rPr lang="sr-Latn-CS" sz="2800" spc="-5" dirty="0">
                <a:latin typeface="Arial"/>
                <a:cs typeface="Arial"/>
              </a:rPr>
              <a:t> </a:t>
            </a:r>
            <a:r>
              <a:rPr lang="sr-Cyrl-CS" sz="2800" spc="-5" dirty="0">
                <a:latin typeface="Arial"/>
                <a:cs typeface="Arial"/>
              </a:rPr>
              <a:t>ван</a:t>
            </a:r>
            <a:r>
              <a:rPr sz="2800" spc="-5">
                <a:latin typeface="Arial"/>
                <a:cs typeface="Arial"/>
              </a:rPr>
              <a:t> </a:t>
            </a:r>
            <a:r>
              <a:rPr lang="sr-Cyrl-CS" sz="2800" spc="-5" dirty="0">
                <a:latin typeface="Arial"/>
                <a:cs typeface="Arial"/>
              </a:rPr>
              <a:t>куће</a:t>
            </a:r>
            <a:r>
              <a:rPr sz="2800" spc="-5">
                <a:latin typeface="Arial"/>
                <a:cs typeface="Arial"/>
              </a:rPr>
              <a:t>:</a:t>
            </a:r>
            <a:endParaRPr lang="sr-Cyrl-CS" sz="2800" spc="-5" dirty="0">
              <a:latin typeface="Arial"/>
              <a:cs typeface="Arial"/>
            </a:endParaRPr>
          </a:p>
          <a:p>
            <a:pPr marL="505349" marR="1665239" indent="-1270">
              <a:lnSpc>
                <a:spcPts val="1670"/>
              </a:lnSpc>
              <a:spcBef>
                <a:spcPts val="55"/>
              </a:spcBef>
              <a:buFont typeface="Arial" pitchFamily="34" charset="0"/>
              <a:buChar char="•"/>
            </a:pPr>
            <a:endParaRPr lang="sr-Cyrl-CS" sz="2800" spc="-5" dirty="0">
              <a:latin typeface="Arial"/>
              <a:cs typeface="Arial"/>
            </a:endParaRPr>
          </a:p>
          <a:p>
            <a:pPr marL="505349" marR="1665239" indent="-1270">
              <a:lnSpc>
                <a:spcPts val="1670"/>
              </a:lnSpc>
              <a:spcBef>
                <a:spcPts val="55"/>
              </a:spcBef>
            </a:pPr>
            <a:r>
              <a:rPr lang="sr-Cyrl-CS" sz="2800" spc="-5" dirty="0">
                <a:latin typeface="Arial"/>
                <a:cs typeface="Arial"/>
              </a:rPr>
              <a:t>једна штака до</a:t>
            </a:r>
          </a:p>
          <a:p>
            <a:pPr marL="505349" marR="1665239" indent="-1270">
              <a:lnSpc>
                <a:spcPts val="1670"/>
              </a:lnSpc>
              <a:spcBef>
                <a:spcPts val="55"/>
              </a:spcBef>
            </a:pPr>
            <a:endParaRPr lang="sr-Cyrl-CS" sz="2800" spc="-5" dirty="0">
              <a:latin typeface="Arial"/>
              <a:cs typeface="Arial"/>
            </a:endParaRPr>
          </a:p>
          <a:p>
            <a:pPr marL="505349" marR="1665239" indent="-1270">
              <a:lnSpc>
                <a:spcPts val="1670"/>
              </a:lnSpc>
              <a:spcBef>
                <a:spcPts val="55"/>
              </a:spcBef>
            </a:pPr>
            <a:r>
              <a:rPr lang="sr-Cyrl-CS" sz="2800" spc="-5" dirty="0">
                <a:latin typeface="Arial"/>
                <a:cs typeface="Arial"/>
              </a:rPr>
              <a:t>осећаја сигурности </a:t>
            </a:r>
            <a:endParaRPr sz="28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692900" y="2197100"/>
            <a:ext cx="2425700" cy="46355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23996" y="5934522"/>
            <a:ext cx="6245105" cy="3447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522" marR="5080" indent="-342824">
              <a:lnSpc>
                <a:spcPct val="79600"/>
              </a:lnSpc>
              <a:buClr>
                <a:srgbClr val="000000"/>
              </a:buClr>
              <a:buChar char="•"/>
              <a:tabLst>
                <a:tab pos="354887" algn="l"/>
                <a:tab pos="355522" algn="l"/>
              </a:tabLst>
            </a:pPr>
            <a:r>
              <a:rPr sz="1400" b="1" spc="-10" dirty="0">
                <a:latin typeface="Arial"/>
                <a:cs typeface="Arial"/>
              </a:rPr>
              <a:t>Postoperative management </a:t>
            </a:r>
            <a:r>
              <a:rPr sz="1400" b="1" spc="-5" dirty="0">
                <a:latin typeface="Arial"/>
                <a:cs typeface="Arial"/>
              </a:rPr>
              <a:t>after total hip and </a:t>
            </a:r>
            <a:r>
              <a:rPr sz="1400" b="1" spc="-10" dirty="0">
                <a:latin typeface="Arial"/>
                <a:cs typeface="Arial"/>
              </a:rPr>
              <a:t>knee  arthroplasty, </a:t>
            </a:r>
            <a:r>
              <a:rPr sz="1400" b="1" spc="-5" dirty="0">
                <a:latin typeface="Arial"/>
                <a:cs typeface="Arial"/>
              </a:rPr>
              <a:t>The </a:t>
            </a:r>
            <a:r>
              <a:rPr sz="1400" b="1" spc="-10" dirty="0">
                <a:latin typeface="Arial"/>
                <a:cs typeface="Arial"/>
              </a:rPr>
              <a:t>journal of </a:t>
            </a:r>
            <a:r>
              <a:rPr sz="1400" b="1" spc="-5" dirty="0">
                <a:latin typeface="Arial"/>
                <a:cs typeface="Arial"/>
              </a:rPr>
              <a:t>arthroplasty 2005; 20 (3) : 322-  324 T</a:t>
            </a:r>
            <a:r>
              <a:rPr sz="1400" b="1" spc="-5">
                <a:latin typeface="Arial"/>
                <a:cs typeface="Arial"/>
              </a:rPr>
              <a:t>.</a:t>
            </a:r>
            <a:r>
              <a:rPr sz="1400" b="1" spc="-80">
                <a:latin typeface="Arial"/>
                <a:cs typeface="Arial"/>
              </a:rPr>
              <a:t> </a:t>
            </a:r>
            <a:r>
              <a:rPr sz="1400" b="1" spc="-10">
                <a:latin typeface="Arial"/>
                <a:cs typeface="Arial"/>
              </a:rPr>
              <a:t>Youm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273"/>
    </mc:Choice>
    <mc:Fallback xmlns="">
      <p:transition spd="slow" advTm="85273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984885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sz="3200" dirty="0"/>
              <a:t>ФИЗИКАЛНА ТЕРАПИЈА НАКОН УГРАДЊЕ ЕНДОПРОТЕЗЕ КУКА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5" y="1624078"/>
            <a:ext cx="8073897" cy="2954655"/>
          </a:xfrm>
        </p:spPr>
        <p:txBody>
          <a:bodyPr>
            <a:normAutofit fontScale="85000" lnSpcReduction="20000"/>
          </a:bodyPr>
          <a:lstStyle/>
          <a:p>
            <a:endParaRPr lang="sr-Cyrl-CS" dirty="0"/>
          </a:p>
          <a:p>
            <a:pPr>
              <a:buFont typeface="Wingdings" pitchFamily="2" charset="2"/>
              <a:buChar char="Ø"/>
            </a:pPr>
            <a:r>
              <a:rPr lang="sr-Cyrl-CS" dirty="0"/>
              <a:t> Електротерапија</a:t>
            </a:r>
          </a:p>
          <a:p>
            <a:pPr>
              <a:buFont typeface="Wingdings" pitchFamily="2" charset="2"/>
              <a:buChar char="Ø"/>
            </a:pPr>
            <a:r>
              <a:rPr lang="sr-Cyrl-CS" dirty="0"/>
              <a:t> Магнетотерапија</a:t>
            </a:r>
          </a:p>
          <a:p>
            <a:pPr>
              <a:buFont typeface="Wingdings" pitchFamily="2" charset="2"/>
              <a:buChar char="Ø"/>
            </a:pPr>
            <a:r>
              <a:rPr lang="sr-Cyrl-CS" dirty="0"/>
              <a:t> Механотерапија (ултразвучна терапија)</a:t>
            </a:r>
          </a:p>
          <a:p>
            <a:pPr>
              <a:buFont typeface="Wingdings" pitchFamily="2" charset="2"/>
              <a:buChar char="Ø"/>
            </a:pPr>
            <a:r>
              <a:rPr lang="sr-Cyrl-CS" dirty="0"/>
              <a:t> Хидротерапија</a:t>
            </a:r>
          </a:p>
          <a:p>
            <a:pPr>
              <a:buFont typeface="Wingdings" pitchFamily="2" charset="2"/>
              <a:buChar char="Ø"/>
            </a:pPr>
            <a:r>
              <a:rPr lang="sr-Cyrl-CS" dirty="0"/>
              <a:t> Кинезитерапија</a:t>
            </a:r>
          </a:p>
          <a:p>
            <a:pPr>
              <a:buFont typeface="Wingdings" pitchFamily="2" charset="2"/>
              <a:buChar char="Ø"/>
            </a:pPr>
            <a:r>
              <a:rPr lang="sr-Cyrl-CS" dirty="0"/>
              <a:t> Ортотисање</a:t>
            </a:r>
            <a:r>
              <a:rPr lang="en-US" dirty="0"/>
              <a:t>...</a:t>
            </a:r>
            <a:endParaRPr lang="sr-Cyrl-CS" dirty="0"/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911"/>
    </mc:Choice>
    <mc:Fallback xmlns="">
      <p:transition spd="slow" advTm="63911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71763" y="501377"/>
            <a:ext cx="7522845" cy="893615"/>
          </a:xfrm>
        </p:spPr>
        <p:txBody>
          <a:bodyPr/>
          <a:lstStyle/>
          <a:p>
            <a:r>
              <a:rPr lang="sr-Cyrl-CS" altLang="en-US" sz="3400" b="1" dirty="0"/>
              <a:t>Хидрокинезитерапија</a:t>
            </a:r>
            <a:endParaRPr lang="en-US" altLang="en-US" sz="3400" b="1" dirty="0"/>
          </a:p>
        </p:txBody>
      </p:sp>
      <p:pic>
        <p:nvPicPr>
          <p:cNvPr id="6758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7012" y="1540498"/>
            <a:ext cx="3373565" cy="2378757"/>
          </a:xfrm>
        </p:spPr>
      </p:pic>
      <p:sp>
        <p:nvSpPr>
          <p:cNvPr id="38916" name="Rectangle 4"/>
          <p:cNvSpPr>
            <a:spLocks noGrp="1" noChangeArrowheads="1"/>
          </p:cNvSpPr>
          <p:nvPr>
            <p:ph type="body" sz="half" idx="3"/>
          </p:nvPr>
        </p:nvSpPr>
        <p:spPr>
          <a:xfrm>
            <a:off x="3989389" y="1551572"/>
            <a:ext cx="5129213" cy="5053277"/>
          </a:xfrm>
        </p:spPr>
        <p:txBody>
          <a:bodyPr anchor="ctr">
            <a:normAutofit/>
          </a:bodyPr>
          <a:lstStyle/>
          <a:p>
            <a:pPr marL="273382" indent="-273382" algn="ctr">
              <a:buClr>
                <a:schemeClr val="accent3"/>
              </a:buClr>
              <a:buNone/>
              <a:defRPr/>
            </a:pPr>
            <a:r>
              <a:rPr lang="sr-Cyrl-CS" sz="2200" u="sng" dirty="0">
                <a:latin typeface="+mj-lt"/>
              </a:rPr>
              <a:t>Предности</a:t>
            </a:r>
            <a:r>
              <a:rPr lang="sr-Latn-CS" sz="2200" u="sng" dirty="0">
                <a:latin typeface="+mj-lt"/>
              </a:rPr>
              <a:t>:</a:t>
            </a:r>
          </a:p>
          <a:p>
            <a:pPr marL="273382" indent="-273382">
              <a:buClr>
                <a:schemeClr val="accent3"/>
              </a:buClr>
              <a:buFont typeface="Wingdings 2"/>
              <a:buChar char=""/>
              <a:defRPr/>
            </a:pPr>
            <a:endParaRPr lang="sr-Latn-CS" sz="2200" dirty="0">
              <a:latin typeface="+mj-lt"/>
            </a:endParaRPr>
          </a:p>
          <a:p>
            <a:pPr marL="273382" indent="-273382"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200" dirty="0">
                <a:latin typeface="+mj-lt"/>
              </a:rPr>
              <a:t>Вода по Архимедовом закону смањује тежину тела</a:t>
            </a:r>
          </a:p>
          <a:p>
            <a:pPr marL="273382" indent="-273382">
              <a:buClr>
                <a:schemeClr val="accent3"/>
              </a:buClr>
              <a:buFont typeface="Wingdings 2"/>
              <a:buChar char=""/>
              <a:defRPr/>
            </a:pPr>
            <a:endParaRPr lang="ru-RU" sz="2200" dirty="0">
              <a:latin typeface="+mj-lt"/>
            </a:endParaRPr>
          </a:p>
          <a:p>
            <a:pPr marL="273382" indent="-273382"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200" b="1" dirty="0">
                <a:latin typeface="+mj-lt"/>
              </a:rPr>
              <a:t>Температура воде </a:t>
            </a:r>
            <a:r>
              <a:rPr lang="ru-RU" sz="2200" dirty="0">
                <a:latin typeface="+mj-lt"/>
              </a:rPr>
              <a:t>смањује спазам мишића и поправља циркулацију</a:t>
            </a:r>
          </a:p>
          <a:p>
            <a:pPr marL="273382" indent="-273382">
              <a:buClr>
                <a:schemeClr val="accent3"/>
              </a:buClr>
              <a:buFont typeface="Wingdings 2"/>
              <a:buChar char=""/>
              <a:defRPr/>
            </a:pPr>
            <a:endParaRPr lang="ru-RU" sz="2200" dirty="0">
              <a:latin typeface="+mj-lt"/>
            </a:endParaRPr>
          </a:p>
          <a:p>
            <a:pPr marL="273382" indent="-273382"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200" dirty="0">
                <a:latin typeface="+mj-lt"/>
              </a:rPr>
              <a:t>Код слабости мишића већа ефикасност у извођењу покрета има позитивно психолошко деловање</a:t>
            </a:r>
            <a:endParaRPr lang="en-US" sz="2200" dirty="0">
              <a:latin typeface="+mj-lt"/>
            </a:endParaRPr>
          </a:p>
        </p:txBody>
      </p:sp>
      <p:pic>
        <p:nvPicPr>
          <p:cNvPr id="67589" name="Picture 5" descr="Hidrokinezi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7012" y="4061604"/>
            <a:ext cx="3373565" cy="2566970"/>
          </a:xfr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45"/>
    </mc:Choice>
    <mc:Fallback xmlns="">
      <p:transition spd="slow" advTm="5745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Documents and Settings\Info\Desktop\hidrokinezi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5903" y="3187700"/>
            <a:ext cx="5339173" cy="3545210"/>
          </a:xfrm>
          <a:prstGeom prst="rect">
            <a:avLst/>
          </a:prstGeom>
          <a:noFill/>
        </p:spPr>
      </p:pic>
      <p:pic>
        <p:nvPicPr>
          <p:cNvPr id="1027" name="Picture 3" descr="C:\Documents and Settings\Info\Desktop\hidrokinezi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4100" y="2"/>
            <a:ext cx="4254500" cy="4470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10"/>
    </mc:Choice>
    <mc:Fallback xmlns="">
      <p:transition spd="slow" advTm="201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/>
              <a:t>Интерферентне струје</a:t>
            </a:r>
            <a:endParaRPr lang="en-US" dirty="0"/>
          </a:p>
        </p:txBody>
      </p:sp>
      <p:pic>
        <p:nvPicPr>
          <p:cNvPr id="2050" name="Picture 2" descr="C:\Documents and Settings\Info\Desktop\iIF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4502" y="1130300"/>
            <a:ext cx="7315200" cy="552659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80"/>
    </mc:Choice>
    <mc:Fallback xmlns="">
      <p:transition spd="slow" advTm="398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/>
              <a:t>Сонотерапија</a:t>
            </a:r>
            <a:endParaRPr lang="en-US" dirty="0"/>
          </a:p>
        </p:txBody>
      </p:sp>
      <p:pic>
        <p:nvPicPr>
          <p:cNvPr id="3074" name="Picture 2" descr="C:\Documents and Settings\Info\Desktop\sono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5615" y="1358902"/>
            <a:ext cx="8207375" cy="414009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63"/>
    </mc:Choice>
    <mc:Fallback xmlns="">
      <p:transition spd="slow" advTm="3563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/>
              <a:t>Магнетотерапија</a:t>
            </a:r>
            <a:endParaRPr lang="en-US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6903" y="1587502"/>
            <a:ext cx="609123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19"/>
    </mc:Choice>
    <mc:Fallback xmlns="">
      <p:transition spd="slow" advTm="2819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4"/>
            <a:ext cx="7825237" cy="5407359"/>
          </a:xfrm>
        </p:spPr>
        <p:txBody>
          <a:bodyPr>
            <a:normAutofit/>
          </a:bodyPr>
          <a:lstStyle/>
          <a:p>
            <a:r>
              <a:rPr lang="sr-Cyrl-CS" dirty="0"/>
              <a:t>РЕХАБИЛИТЦИЈА БОЛЕСНИКА НАКОН ЕНДОПРОТЕЗЕ КОЛЕНА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3" y="977900"/>
            <a:ext cx="7921497" cy="4801314"/>
          </a:xfrm>
        </p:spPr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544"/>
    </mc:Choice>
    <mc:Fallback xmlns="">
      <p:transition spd="slow" advTm="21544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677108"/>
          </a:xfrm>
        </p:spPr>
        <p:txBody>
          <a:bodyPr>
            <a:normAutofit fontScale="90000"/>
          </a:bodyPr>
          <a:lstStyle/>
          <a:p>
            <a:r>
              <a:rPr lang="sr-Cyrl-CS" dirty="0"/>
              <a:t>Индикације за ПТЦ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96902" y="1206500"/>
            <a:ext cx="8001000" cy="5997178"/>
          </a:xfrm>
        </p:spPr>
        <p:txBody>
          <a:bodyPr>
            <a:normAutofit fontScale="85000" lnSpcReduction="20000"/>
          </a:bodyPr>
          <a:lstStyle/>
          <a:p>
            <a:pPr fontAlgn="base"/>
            <a:r>
              <a:rPr lang="sr-Cyrl-CS" b="0" dirty="0"/>
              <a:t>остеоартроза</a:t>
            </a:r>
            <a:r>
              <a:rPr lang="x-none" b="0"/>
              <a:t> </a:t>
            </a:r>
            <a:r>
              <a:rPr lang="en-US" b="0" dirty="0"/>
              <a:t> (</a:t>
            </a:r>
            <a:r>
              <a:rPr lang="sr-Cyrl-CS" b="0" dirty="0"/>
              <a:t>остеоартритис</a:t>
            </a:r>
            <a:r>
              <a:rPr lang="x-none" b="0"/>
              <a:t> </a:t>
            </a:r>
            <a:r>
              <a:rPr lang="en-US" b="0" dirty="0"/>
              <a:t>) </a:t>
            </a:r>
            <a:r>
              <a:rPr lang="sr-Cyrl-CS" b="0" dirty="0"/>
              <a:t>зглоба</a:t>
            </a:r>
            <a:r>
              <a:rPr lang="en-US" b="0" dirty="0"/>
              <a:t> </a:t>
            </a:r>
            <a:r>
              <a:rPr lang="sr-Cyrl-CS" b="0" dirty="0"/>
              <a:t>кука</a:t>
            </a:r>
            <a:r>
              <a:rPr lang="en-US" b="0" dirty="0"/>
              <a:t> (70%), </a:t>
            </a:r>
            <a:endParaRPr lang="sr-Cyrl-CS" b="0" dirty="0"/>
          </a:p>
          <a:p>
            <a:pPr fontAlgn="base"/>
            <a:r>
              <a:rPr lang="sr-Cyrl-CS" b="0" dirty="0"/>
              <a:t>дисплазија</a:t>
            </a:r>
            <a:r>
              <a:rPr lang="en-US" b="0" dirty="0"/>
              <a:t>,</a:t>
            </a:r>
            <a:endParaRPr lang="sr-Cyrl-CS" b="0" dirty="0"/>
          </a:p>
          <a:p>
            <a:pPr fontAlgn="base"/>
            <a:r>
              <a:rPr lang="sr-Cyrl-CS" b="0" dirty="0"/>
              <a:t>траума</a:t>
            </a:r>
            <a:r>
              <a:rPr lang="en-US" b="0" dirty="0"/>
              <a:t> ,</a:t>
            </a:r>
            <a:endParaRPr lang="sr-Cyrl-CS" b="0" dirty="0"/>
          </a:p>
          <a:p>
            <a:pPr fontAlgn="base"/>
            <a:r>
              <a:rPr lang="sr-Latn-CS" dirty="0"/>
              <a:t>Mb Paget</a:t>
            </a:r>
            <a:r>
              <a:rPr lang="en-US" b="0" dirty="0"/>
              <a:t>,</a:t>
            </a:r>
            <a:endParaRPr lang="sr-Cyrl-CS" b="0" dirty="0"/>
          </a:p>
          <a:p>
            <a:pPr fontAlgn="base"/>
            <a:r>
              <a:rPr lang="sr-Cyrl-CS" b="0" dirty="0"/>
              <a:t>остеонекроза</a:t>
            </a:r>
            <a:r>
              <a:rPr lang="en-US" b="0" dirty="0"/>
              <a:t> </a:t>
            </a:r>
            <a:r>
              <a:rPr lang="sr-Cyrl-CS" b="0" dirty="0"/>
              <a:t>главе</a:t>
            </a:r>
            <a:r>
              <a:rPr lang="en-US" b="0" dirty="0"/>
              <a:t> </a:t>
            </a:r>
            <a:r>
              <a:rPr lang="sr-Cyrl-CS" b="0" dirty="0"/>
              <a:t>фемура, системске</a:t>
            </a:r>
            <a:r>
              <a:rPr lang="en-US" b="0" dirty="0"/>
              <a:t> </a:t>
            </a:r>
            <a:r>
              <a:rPr lang="sr-Cyrl-CS" b="0" dirty="0"/>
              <a:t>болести</a:t>
            </a:r>
            <a:r>
              <a:rPr lang="en-US" b="0" dirty="0"/>
              <a:t> </a:t>
            </a:r>
            <a:r>
              <a:rPr lang="sr-Cyrl-CS" b="0" dirty="0"/>
              <a:t>везивног</a:t>
            </a:r>
            <a:r>
              <a:rPr lang="en-US" b="0" dirty="0"/>
              <a:t> </a:t>
            </a:r>
            <a:r>
              <a:rPr lang="sr-Cyrl-CS" b="0" dirty="0"/>
              <a:t>ткива</a:t>
            </a:r>
            <a:r>
              <a:rPr lang="en-US" b="0" dirty="0"/>
              <a:t> (</a:t>
            </a:r>
            <a:r>
              <a:rPr lang="sr-Latn-CS" b="0" dirty="0"/>
              <a:t>R</a:t>
            </a:r>
            <a:r>
              <a:rPr lang="sr-Cyrl-CS" b="0" dirty="0"/>
              <a:t>А,</a:t>
            </a:r>
            <a:r>
              <a:rPr lang="en-US" b="0" dirty="0"/>
              <a:t> </a:t>
            </a:r>
            <a:r>
              <a:rPr lang="sr-Latn-CS" b="0" dirty="0"/>
              <a:t>SLA</a:t>
            </a:r>
            <a:r>
              <a:rPr lang="en-US" b="0" dirty="0"/>
              <a:t>, </a:t>
            </a:r>
            <a:r>
              <a:rPr lang="sr-Latn-CS" dirty="0"/>
              <a:t>Mb Bechterew...)</a:t>
            </a:r>
            <a:endParaRPr lang="sr-Cyrl-CS" b="0" dirty="0"/>
          </a:p>
          <a:p>
            <a:pPr fontAlgn="base">
              <a:buNone/>
            </a:pPr>
            <a:r>
              <a:rPr lang="en-US" b="0" dirty="0"/>
              <a:t> </a:t>
            </a:r>
            <a:r>
              <a:rPr lang="de-DE" b="0" dirty="0"/>
              <a:t>(</a:t>
            </a:r>
            <a:r>
              <a:rPr lang="sr-Latn-CS" b="0" dirty="0"/>
              <a:t>Lukoscenko M er all </a:t>
            </a:r>
            <a:r>
              <a:rPr lang="de-DE" b="0" dirty="0"/>
              <a:t>1998;  </a:t>
            </a:r>
            <a:r>
              <a:rPr lang="sr-Latn-CS" b="0" dirty="0"/>
              <a:t>Simon et all</a:t>
            </a:r>
            <a:r>
              <a:rPr lang="de-DE" b="0" dirty="0"/>
              <a:t>, 2010;</a:t>
            </a:r>
            <a:r>
              <a:rPr lang="en-US" b="0" dirty="0"/>
              <a:t> </a:t>
            </a:r>
            <a:r>
              <a:rPr lang="sr-Latn-CS" b="0" dirty="0"/>
              <a:t>Siopack and Jergesen</a:t>
            </a:r>
            <a:r>
              <a:rPr lang="en-US" b="0" dirty="0"/>
              <a:t>1995) . </a:t>
            </a:r>
            <a:endParaRPr lang="sr-Cyrl-CS" b="0" dirty="0"/>
          </a:p>
          <a:p>
            <a:pPr fontAlgn="base"/>
            <a:endParaRPr lang="sr-Cyrl-CS" b="0" dirty="0"/>
          </a:p>
          <a:p>
            <a:pPr fontAlgn="base">
              <a:buNone/>
            </a:pPr>
            <a:r>
              <a:rPr lang="sr-Cyrl-CS" dirty="0"/>
              <a:t>Бол</a:t>
            </a:r>
            <a:r>
              <a:rPr lang="en-US" dirty="0"/>
              <a:t> </a:t>
            </a:r>
            <a:r>
              <a:rPr lang="sr-Cyrl-CS" dirty="0"/>
              <a:t>и</a:t>
            </a:r>
            <a:r>
              <a:rPr lang="en-US" dirty="0"/>
              <a:t> </a:t>
            </a:r>
            <a:r>
              <a:rPr lang="sr-Cyrl-CS" dirty="0"/>
              <a:t>дисфункција</a:t>
            </a:r>
            <a:r>
              <a:rPr lang="en-US" dirty="0"/>
              <a:t> </a:t>
            </a:r>
            <a:r>
              <a:rPr lang="sr-Cyrl-CS" dirty="0"/>
              <a:t>зглоба</a:t>
            </a:r>
            <a:r>
              <a:rPr lang="en-US" dirty="0"/>
              <a:t> </a:t>
            </a:r>
            <a:r>
              <a:rPr lang="sr-Cyrl-CS" dirty="0"/>
              <a:t>кука</a:t>
            </a:r>
            <a:r>
              <a:rPr lang="en-US" dirty="0"/>
              <a:t> </a:t>
            </a:r>
            <a:r>
              <a:rPr lang="sr-Cyrl-CS" dirty="0"/>
              <a:t>који</a:t>
            </a:r>
            <a:r>
              <a:rPr lang="en-US" dirty="0"/>
              <a:t> </a:t>
            </a:r>
            <a:r>
              <a:rPr lang="sr-Cyrl-CS" dirty="0"/>
              <a:t>су</a:t>
            </a:r>
            <a:r>
              <a:rPr lang="en-US" dirty="0"/>
              <a:t> </a:t>
            </a:r>
            <a:r>
              <a:rPr lang="sr-Cyrl-CS" dirty="0"/>
              <a:t>праћени</a:t>
            </a:r>
            <a:r>
              <a:rPr lang="en-US" dirty="0"/>
              <a:t> </a:t>
            </a:r>
            <a:r>
              <a:rPr lang="sr-Cyrl-CS" dirty="0"/>
              <a:t>радиолошким</a:t>
            </a:r>
            <a:r>
              <a:rPr lang="en-US" dirty="0"/>
              <a:t> </a:t>
            </a:r>
            <a:r>
              <a:rPr lang="sr-Cyrl-CS" dirty="0"/>
              <a:t>показатељима</a:t>
            </a:r>
            <a:r>
              <a:rPr lang="en-US" dirty="0"/>
              <a:t> </a:t>
            </a:r>
            <a:r>
              <a:rPr lang="sr-Cyrl-CS" dirty="0"/>
              <a:t>патолошких</a:t>
            </a:r>
            <a:r>
              <a:rPr lang="en-US" dirty="0"/>
              <a:t> </a:t>
            </a:r>
            <a:r>
              <a:rPr lang="sr-Cyrl-CS" dirty="0"/>
              <a:t>промена</a:t>
            </a:r>
            <a:r>
              <a:rPr lang="en-US" dirty="0"/>
              <a:t> </a:t>
            </a:r>
            <a:r>
              <a:rPr lang="sr-Cyrl-CS" dirty="0"/>
              <a:t>у</a:t>
            </a:r>
            <a:r>
              <a:rPr lang="en-US" dirty="0"/>
              <a:t> </a:t>
            </a:r>
            <a:r>
              <a:rPr lang="sr-Cyrl-CS" dirty="0"/>
              <a:t>зглобу</a:t>
            </a:r>
            <a:r>
              <a:rPr lang="en-US" dirty="0"/>
              <a:t>. </a:t>
            </a:r>
            <a:r>
              <a:rPr lang="sr-Cyrl-CS" u="sng" dirty="0"/>
              <a:t>Само</a:t>
            </a:r>
            <a:r>
              <a:rPr lang="pl-PL" u="sng" dirty="0"/>
              <a:t> </a:t>
            </a:r>
            <a:r>
              <a:rPr lang="sr-Cyrl-CS" u="sng" dirty="0"/>
              <a:t>присуство</a:t>
            </a:r>
            <a:r>
              <a:rPr lang="pl-PL" u="sng" dirty="0"/>
              <a:t> </a:t>
            </a:r>
            <a:r>
              <a:rPr lang="sr-Cyrl-CS" u="sng" dirty="0"/>
              <a:t>бола</a:t>
            </a:r>
            <a:r>
              <a:rPr lang="pl-PL" u="sng" dirty="0"/>
              <a:t> </a:t>
            </a:r>
            <a:r>
              <a:rPr lang="sr-Cyrl-CS" u="sng" dirty="0"/>
              <a:t>без</a:t>
            </a:r>
            <a:r>
              <a:rPr lang="pl-PL" u="sng" dirty="0"/>
              <a:t> </a:t>
            </a:r>
            <a:r>
              <a:rPr lang="sr-Cyrl-CS" u="sng" dirty="0"/>
              <a:t>радиолошких</a:t>
            </a:r>
            <a:r>
              <a:rPr lang="pl-PL" u="sng" dirty="0"/>
              <a:t> </a:t>
            </a:r>
            <a:r>
              <a:rPr lang="sr-Cyrl-CS" u="sng" dirty="0"/>
              <a:t>показатеља</a:t>
            </a:r>
            <a:r>
              <a:rPr lang="pl-PL" u="sng" dirty="0"/>
              <a:t> </a:t>
            </a:r>
            <a:r>
              <a:rPr lang="sr-Cyrl-CS" u="sng" dirty="0"/>
              <a:t>није</a:t>
            </a:r>
            <a:r>
              <a:rPr lang="pl-PL" u="sng" dirty="0"/>
              <a:t> </a:t>
            </a:r>
            <a:r>
              <a:rPr lang="sr-Cyrl-CS" u="sng" dirty="0"/>
              <a:t>индикација</a:t>
            </a:r>
            <a:r>
              <a:rPr lang="pl-PL" u="sng" dirty="0"/>
              <a:t> </a:t>
            </a:r>
            <a:r>
              <a:rPr lang="sr-Cyrl-CS" u="sng" dirty="0"/>
              <a:t>за</a:t>
            </a:r>
            <a:r>
              <a:rPr lang="pl-PL" u="sng" dirty="0"/>
              <a:t> </a:t>
            </a:r>
            <a:r>
              <a:rPr lang="sr-Cyrl-CS" u="sng" dirty="0"/>
              <a:t>операцију</a:t>
            </a:r>
            <a:r>
              <a:rPr lang="pl-PL" dirty="0"/>
              <a:t>. </a:t>
            </a:r>
            <a:endParaRPr lang="en-US" dirty="0"/>
          </a:p>
          <a:p>
            <a:pPr fontAlgn="base"/>
            <a:endParaRPr lang="en-US" dirty="0"/>
          </a:p>
          <a:p>
            <a:pPr>
              <a:buNone/>
            </a:pPr>
            <a:r>
              <a:rPr lang="en-US" dirty="0"/>
              <a:t>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643"/>
    </mc:Choice>
    <mc:Fallback xmlns="">
      <p:transition spd="slow" advTm="26643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ЕНДОПРОТЕЗА КОЛЕНА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748" name="Picture 4" descr="TKA Implanted Dia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160" r="4780"/>
          <a:stretch>
            <a:fillRect/>
          </a:stretch>
        </p:blipFill>
        <p:spPr>
          <a:xfrm>
            <a:off x="2493353" y="1290981"/>
            <a:ext cx="4488092" cy="5328123"/>
          </a:xfr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11"/>
    </mc:Choice>
    <mc:Fallback xmlns="">
      <p:transition spd="slow" advTm="5211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3" descr="gonart poc++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25" y="303671"/>
            <a:ext cx="3476466" cy="3050946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38915" name="Picture 4" descr="gonart srednj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3863" y="303671"/>
            <a:ext cx="3208923" cy="3087323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38916" name="Picture 5" descr="gonart srednj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3864" y="3568136"/>
            <a:ext cx="3213673" cy="3036711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38917" name="Picture 6" descr="gonart jaka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4" y="3568136"/>
            <a:ext cx="3478050" cy="3014568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</p:pic>
      <p:sp>
        <p:nvSpPr>
          <p:cNvPr id="161799" name="Text Box 7"/>
          <p:cNvSpPr txBox="1">
            <a:spLocks noChangeArrowheads="1"/>
          </p:cNvSpPr>
          <p:nvPr/>
        </p:nvSpPr>
        <p:spPr bwMode="auto">
          <a:xfrm>
            <a:off x="3140851" y="272039"/>
            <a:ext cx="2768825" cy="368518"/>
          </a:xfrm>
          <a:prstGeom prst="rect">
            <a:avLst/>
          </a:prstGeom>
          <a:solidFill>
            <a:srgbClr val="1C1C1C"/>
          </a:solidFill>
          <a:ln w="9525">
            <a:noFill/>
            <a:miter lim="800000"/>
            <a:headEnd/>
            <a:tailEnd/>
          </a:ln>
          <a:effectLst/>
        </p:spPr>
        <p:txBody>
          <a:bodyPr lIns="91147" tIns="45574" rIns="91147" bIns="45574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Gonarthrosis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120"/>
    </mc:Choice>
    <mc:Fallback xmlns="">
      <p:transition spd="slow" advTm="3412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1918" y="2277533"/>
            <a:ext cx="8206740" cy="1138767"/>
          </a:xfrm>
        </p:spPr>
        <p:txBody>
          <a:bodyPr/>
          <a:lstStyle/>
          <a:p>
            <a:pPr>
              <a:defRPr/>
            </a:pPr>
            <a:r>
              <a:rPr lang="en-US" dirty="0"/>
              <a:t>I. </a:t>
            </a:r>
            <a:r>
              <a:rPr lang="x-none" dirty="0"/>
              <a:t>ПРЕОПЕРАТИВНА</a:t>
            </a:r>
            <a:r>
              <a:rPr lang="en-US" dirty="0"/>
              <a:t> </a:t>
            </a:r>
            <a:r>
              <a:rPr lang="x-none" dirty="0"/>
              <a:t>ПРИПРЕМА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87"/>
    </mc:Choice>
    <mc:Fallback xmlns="">
      <p:transition spd="slow" advTm="25087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1918" y="2505287"/>
            <a:ext cx="8206740" cy="1138767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/>
              <a:t> II.</a:t>
            </a:r>
            <a:r>
              <a:rPr lang="sr-Latn-CS" dirty="0"/>
              <a:t> </a:t>
            </a:r>
            <a:r>
              <a:rPr lang="x-none" dirty="0"/>
              <a:t>ПОСТОПЕРАТИВНА</a:t>
            </a:r>
            <a:r>
              <a:rPr lang="en-US" dirty="0"/>
              <a:t> </a:t>
            </a:r>
            <a:r>
              <a:rPr lang="x-none" dirty="0"/>
              <a:t>РЕХАБ</a:t>
            </a:r>
            <a:endParaRPr 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67"/>
    </mc:Choice>
    <mc:Fallback xmlns="">
      <p:transition spd="slow" advTm="15567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dirty="0"/>
              <a:t>III </a:t>
            </a:r>
            <a:r>
              <a:rPr lang="x-none" sz="4000" dirty="0"/>
              <a:t>ЕВАЛУАЦИЈА</a:t>
            </a:r>
            <a:r>
              <a:rPr lang="en-US" sz="4000" dirty="0"/>
              <a:t>  </a:t>
            </a:r>
            <a:r>
              <a:rPr lang="x-none" sz="4000" dirty="0"/>
              <a:t>ФУНКЦИЈА</a:t>
            </a:r>
            <a:r>
              <a:rPr lang="en-US" sz="4000" dirty="0"/>
              <a:t>  </a:t>
            </a:r>
            <a:r>
              <a:rPr lang="x-none" sz="4000" dirty="0"/>
              <a:t>ЛОКОМОТОРНОГ</a:t>
            </a:r>
            <a:r>
              <a:rPr lang="en-US" sz="4000" dirty="0"/>
              <a:t>  </a:t>
            </a:r>
            <a:r>
              <a:rPr lang="x-none" sz="4000" dirty="0"/>
              <a:t>АПАРАТА</a:t>
            </a:r>
            <a:endParaRPr lang="en-US" sz="4000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455930" y="1973863"/>
            <a:ext cx="8206740" cy="4509200"/>
          </a:xfrm>
        </p:spPr>
        <p:txBody>
          <a:bodyPr/>
          <a:lstStyle/>
          <a:p>
            <a:pPr marL="607649" indent="-607649">
              <a:lnSpc>
                <a:spcPct val="90000"/>
              </a:lnSpc>
              <a:buFontTx/>
              <a:buAutoNum type="arabicPeriod"/>
            </a:pPr>
            <a:r>
              <a:rPr lang="x-none" sz="3100" dirty="0"/>
              <a:t>Мерење</a:t>
            </a:r>
            <a:r>
              <a:rPr lang="en-AU" sz="3100" dirty="0"/>
              <a:t> </a:t>
            </a:r>
            <a:r>
              <a:rPr lang="x-none" sz="3100" dirty="0"/>
              <a:t>покретљивости</a:t>
            </a:r>
            <a:r>
              <a:rPr lang="en-AU" sz="3100" dirty="0"/>
              <a:t> </a:t>
            </a:r>
            <a:r>
              <a:rPr lang="x-none" sz="3100" dirty="0"/>
              <a:t>зглобова</a:t>
            </a:r>
            <a:endParaRPr lang="en-AU" sz="3100" dirty="0"/>
          </a:p>
          <a:p>
            <a:pPr marL="607649" indent="-607649">
              <a:lnSpc>
                <a:spcPct val="90000"/>
              </a:lnSpc>
              <a:buFontTx/>
              <a:buAutoNum type="arabicPeriod"/>
            </a:pPr>
            <a:r>
              <a:rPr lang="x-none" sz="3100" dirty="0"/>
              <a:t>Мерење</a:t>
            </a:r>
            <a:r>
              <a:rPr lang="en-AU" sz="3100" dirty="0"/>
              <a:t> </a:t>
            </a:r>
            <a:r>
              <a:rPr lang="x-none" sz="3100" dirty="0"/>
              <a:t>обима</a:t>
            </a:r>
            <a:r>
              <a:rPr lang="en-AU" sz="3100" dirty="0"/>
              <a:t> </a:t>
            </a:r>
            <a:r>
              <a:rPr lang="x-none" sz="3100" dirty="0"/>
              <a:t>екстремитета</a:t>
            </a:r>
            <a:endParaRPr lang="en-AU" sz="3100" dirty="0"/>
          </a:p>
          <a:p>
            <a:pPr marL="607649" indent="-607649">
              <a:lnSpc>
                <a:spcPct val="90000"/>
              </a:lnSpc>
              <a:buFontTx/>
              <a:buAutoNum type="arabicPeriod"/>
            </a:pPr>
            <a:r>
              <a:rPr lang="x-none" sz="3100" dirty="0"/>
              <a:t>Мерење</a:t>
            </a:r>
            <a:r>
              <a:rPr lang="en-AU" sz="3100" dirty="0"/>
              <a:t> </a:t>
            </a:r>
            <a:r>
              <a:rPr lang="x-none" sz="3100" dirty="0"/>
              <a:t>дужине</a:t>
            </a:r>
            <a:r>
              <a:rPr lang="en-AU" sz="3100" dirty="0"/>
              <a:t> </a:t>
            </a:r>
            <a:r>
              <a:rPr lang="x-none" sz="3100" dirty="0"/>
              <a:t>екстремитета</a:t>
            </a:r>
            <a:endParaRPr lang="en-AU" sz="3100" dirty="0"/>
          </a:p>
          <a:p>
            <a:pPr marL="607649" indent="-607649">
              <a:lnSpc>
                <a:spcPct val="90000"/>
              </a:lnSpc>
              <a:buFontTx/>
              <a:buAutoNum type="arabicPeriod"/>
            </a:pPr>
            <a:r>
              <a:rPr lang="x-none" sz="3100" dirty="0"/>
              <a:t>Испитивање</a:t>
            </a:r>
            <a:r>
              <a:rPr lang="en-AU" sz="3100" dirty="0"/>
              <a:t> </a:t>
            </a:r>
            <a:r>
              <a:rPr lang="sr-Cyrl-RS" sz="3100" dirty="0" err="1"/>
              <a:t>снаг</a:t>
            </a:r>
            <a:r>
              <a:rPr lang="x-none" sz="3100" dirty="0"/>
              <a:t>е</a:t>
            </a:r>
            <a:r>
              <a:rPr lang="en-AU" sz="3100" dirty="0"/>
              <a:t> </a:t>
            </a:r>
            <a:r>
              <a:rPr lang="x-none" sz="3100" dirty="0"/>
              <a:t>мишића</a:t>
            </a:r>
            <a:r>
              <a:rPr lang="en-AU" sz="3100" dirty="0"/>
              <a:t> </a:t>
            </a:r>
            <a:r>
              <a:rPr lang="x-none" sz="3100" dirty="0"/>
              <a:t>мануелним</a:t>
            </a:r>
            <a:r>
              <a:rPr lang="en-AU" sz="3100" dirty="0"/>
              <a:t> </a:t>
            </a:r>
            <a:r>
              <a:rPr lang="x-none" sz="3100" dirty="0"/>
              <a:t>мишићним</a:t>
            </a:r>
            <a:r>
              <a:rPr lang="en-AU" sz="3100" dirty="0"/>
              <a:t> </a:t>
            </a:r>
            <a:r>
              <a:rPr lang="x-none" sz="3100" dirty="0"/>
              <a:t>тестом</a:t>
            </a:r>
            <a:r>
              <a:rPr lang="en-AU" sz="3100" dirty="0"/>
              <a:t> (</a:t>
            </a:r>
            <a:r>
              <a:rPr lang="x-none" sz="3100" dirty="0"/>
              <a:t>ММТ</a:t>
            </a:r>
            <a:r>
              <a:rPr lang="en-AU" sz="3100" dirty="0"/>
              <a:t>)</a:t>
            </a:r>
            <a:endParaRPr lang="sr-Latn-CS" sz="3100" dirty="0"/>
          </a:p>
          <a:p>
            <a:pPr marL="607649" indent="-607649">
              <a:lnSpc>
                <a:spcPct val="90000"/>
              </a:lnSpc>
              <a:buFontTx/>
              <a:buAutoNum type="arabicPeriod"/>
            </a:pPr>
            <a:r>
              <a:rPr lang="x-none" sz="3100" dirty="0"/>
              <a:t>Тестирање</a:t>
            </a:r>
            <a:r>
              <a:rPr lang="en-US" sz="3100" dirty="0"/>
              <a:t> </a:t>
            </a:r>
            <a:r>
              <a:rPr lang="x-none" sz="3100" dirty="0"/>
              <a:t>способности</a:t>
            </a:r>
            <a:r>
              <a:rPr lang="en-US" sz="3100" dirty="0"/>
              <a:t> </a:t>
            </a:r>
            <a:r>
              <a:rPr lang="x-none" sz="3100" dirty="0"/>
              <a:t>извођења</a:t>
            </a:r>
            <a:r>
              <a:rPr lang="en-US" sz="3100" dirty="0"/>
              <a:t> </a:t>
            </a:r>
            <a:r>
              <a:rPr lang="x-none" sz="3100" dirty="0"/>
              <a:t>активности</a:t>
            </a:r>
            <a:r>
              <a:rPr lang="en-US" sz="3100" dirty="0"/>
              <a:t> </a:t>
            </a:r>
            <a:r>
              <a:rPr lang="x-none" sz="3100" dirty="0"/>
              <a:t>дневнога</a:t>
            </a:r>
            <a:r>
              <a:rPr lang="en-US" sz="3100" dirty="0"/>
              <a:t> </a:t>
            </a:r>
            <a:r>
              <a:rPr lang="x-none" sz="3100" dirty="0"/>
              <a:t>живота</a:t>
            </a:r>
            <a:r>
              <a:rPr lang="en-US" sz="3100" dirty="0"/>
              <a:t> (</a:t>
            </a:r>
            <a:r>
              <a:rPr lang="x-none" sz="3100" dirty="0"/>
              <a:t>А</a:t>
            </a:r>
            <a:r>
              <a:rPr lang="sr-Cyrl-CS" sz="3100" dirty="0"/>
              <a:t>ДЖ</a:t>
            </a:r>
            <a:r>
              <a:rPr lang="en-US" sz="3100" dirty="0"/>
              <a:t>)</a:t>
            </a:r>
            <a:endParaRPr lang="sr-Latn-CS" sz="3100" dirty="0"/>
          </a:p>
          <a:p>
            <a:pPr marL="607649" indent="-607649">
              <a:lnSpc>
                <a:spcPct val="90000"/>
              </a:lnSpc>
              <a:buFontTx/>
              <a:buAutoNum type="arabicPeriod"/>
            </a:pPr>
            <a:r>
              <a:rPr lang="x-none" sz="3100" dirty="0"/>
              <a:t>Анализа</a:t>
            </a:r>
            <a:r>
              <a:rPr lang="en-US" sz="3100" dirty="0"/>
              <a:t> </a:t>
            </a:r>
            <a:r>
              <a:rPr lang="x-none" sz="3100" dirty="0"/>
              <a:t>постуре</a:t>
            </a:r>
            <a:r>
              <a:rPr lang="en-US" sz="3100" dirty="0"/>
              <a:t> </a:t>
            </a:r>
            <a:r>
              <a:rPr lang="x-none" sz="3100" dirty="0"/>
              <a:t>тела</a:t>
            </a:r>
            <a:r>
              <a:rPr lang="en-US" sz="3100" dirty="0"/>
              <a:t> (</a:t>
            </a:r>
            <a:r>
              <a:rPr lang="x-none" sz="3100" dirty="0"/>
              <a:t>процена</a:t>
            </a:r>
            <a:r>
              <a:rPr lang="en-US" sz="3100" dirty="0"/>
              <a:t> </a:t>
            </a:r>
            <a:r>
              <a:rPr lang="x-none" sz="3100" dirty="0"/>
              <a:t>држања</a:t>
            </a:r>
            <a:r>
              <a:rPr lang="en-US" sz="3100" dirty="0"/>
              <a:t>)</a:t>
            </a:r>
            <a:endParaRPr lang="sr-Latn-CS" sz="3100" dirty="0"/>
          </a:p>
          <a:p>
            <a:pPr marL="607649" indent="-607649">
              <a:lnSpc>
                <a:spcPct val="90000"/>
              </a:lnSpc>
              <a:buFontTx/>
              <a:buAutoNum type="arabicPeriod"/>
            </a:pPr>
            <a:r>
              <a:rPr lang="x-none" sz="3100" dirty="0"/>
              <a:t>Анализа</a:t>
            </a:r>
            <a:r>
              <a:rPr lang="en-US" sz="3100" dirty="0"/>
              <a:t> (</a:t>
            </a:r>
            <a:r>
              <a:rPr lang="x-none" sz="3100" dirty="0"/>
              <a:t>процена</a:t>
            </a:r>
            <a:r>
              <a:rPr lang="en-US" sz="3100" dirty="0"/>
              <a:t>) </a:t>
            </a:r>
            <a:r>
              <a:rPr lang="x-none" sz="3100" dirty="0"/>
              <a:t>хода</a:t>
            </a:r>
            <a:endParaRPr lang="en-US" sz="3100" dirty="0"/>
          </a:p>
        </p:txBody>
      </p:sp>
    </p:spTree>
  </p:cSld>
  <p:clrMapOvr>
    <a:masterClrMapping/>
  </p:clrMapOvr>
  <p:transition advTm="38531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3837" y="303671"/>
            <a:ext cx="7522845" cy="1178308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/>
              <a:t>IV</a:t>
            </a:r>
            <a:r>
              <a:rPr lang="sr-Latn-CS" sz="4000" dirty="0"/>
              <a:t>. </a:t>
            </a:r>
            <a:r>
              <a:rPr lang="x-none" sz="4000" dirty="0"/>
              <a:t>ФИЗИКАЛНИ</a:t>
            </a:r>
            <a:r>
              <a:rPr lang="en-US" sz="4000" dirty="0"/>
              <a:t> </a:t>
            </a:r>
            <a:r>
              <a:rPr lang="x-none" sz="4000" dirty="0"/>
              <a:t>АГЕНСИ</a:t>
            </a:r>
            <a:endParaRPr lang="en-US" sz="4000" dirty="0"/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1747732" y="1822027"/>
            <a:ext cx="6155055" cy="4513945"/>
          </a:xfrm>
        </p:spPr>
        <p:txBody>
          <a:bodyPr/>
          <a:lstStyle/>
          <a:p>
            <a:pPr eaLnBrk="1" hangingPunct="1">
              <a:defRPr/>
            </a:pPr>
            <a:r>
              <a:rPr lang="x-none"/>
              <a:t>КРИОМАСАЖА</a:t>
            </a:r>
            <a:endParaRPr lang="en-US"/>
          </a:p>
          <a:p>
            <a:pPr eaLnBrk="1" hangingPunct="1">
              <a:defRPr/>
            </a:pPr>
            <a:r>
              <a:rPr lang="x-none"/>
              <a:t>ИФС</a:t>
            </a:r>
            <a:endParaRPr lang="en-US"/>
          </a:p>
          <a:p>
            <a:pPr eaLnBrk="1" hangingPunct="1">
              <a:defRPr/>
            </a:pPr>
            <a:r>
              <a:rPr lang="x-none"/>
              <a:t>ЛАСЕР</a:t>
            </a:r>
            <a:endParaRPr lang="en-US"/>
          </a:p>
          <a:p>
            <a:pPr eaLnBrk="1" hangingPunct="1">
              <a:defRPr/>
            </a:pPr>
            <a:r>
              <a:rPr lang="x-none"/>
              <a:t>ИМП</a:t>
            </a:r>
            <a:endParaRPr lang="en-US"/>
          </a:p>
          <a:p>
            <a:pPr eaLnBrk="1" hangingPunct="1">
              <a:defRPr/>
            </a:pPr>
            <a:r>
              <a:rPr lang="x-none"/>
              <a:t>УЗ</a:t>
            </a:r>
            <a:endParaRPr lang="en-US"/>
          </a:p>
          <a:p>
            <a:pPr eaLnBrk="1" hangingPunct="1">
              <a:defRPr/>
            </a:pPr>
            <a:r>
              <a:rPr lang="x-none"/>
              <a:t>ТЕРМОТЕРАПИЈА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733"/>
    </mc:Choice>
    <mc:Fallback xmlns="">
      <p:transition spd="slow" advTm="28733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3" y="371857"/>
            <a:ext cx="8256019" cy="1354217"/>
          </a:xfrm>
        </p:spPr>
        <p:txBody>
          <a:bodyPr/>
          <a:lstStyle/>
          <a:p>
            <a:r>
              <a:rPr lang="sr-Cyrl-CS" dirty="0"/>
              <a:t>Дегенеративн</a:t>
            </a:r>
            <a:r>
              <a:rPr lang="en-US" dirty="0"/>
              <a:t>o </a:t>
            </a:r>
            <a:r>
              <a:rPr lang="en-US" dirty="0" err="1"/>
              <a:t>o</a:t>
            </a:r>
            <a:r>
              <a:rPr lang="sr-Cyrl-CS" dirty="0"/>
              <a:t>бољење кука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15901" y="1739900"/>
            <a:ext cx="6858000" cy="4572000"/>
          </a:xfrm>
        </p:spPr>
        <p:txBody>
          <a:bodyPr>
            <a:normAutofit fontScale="85000" lnSpcReduction="10000"/>
          </a:bodyPr>
          <a:lstStyle/>
          <a:p>
            <a:r>
              <a:rPr lang="sr-Cyrl-CS" dirty="0"/>
              <a:t>Најчешћи разлог замене кука протезом </a:t>
            </a:r>
          </a:p>
          <a:p>
            <a:r>
              <a:rPr lang="sr-Cyrl-CS" dirty="0"/>
              <a:t>Планирана интервенција са листе чекања</a:t>
            </a:r>
          </a:p>
          <a:p>
            <a:r>
              <a:rPr lang="sr-Cyrl-CS" dirty="0"/>
              <a:t>Углавном су некада постојали добри анатомски односи</a:t>
            </a:r>
          </a:p>
          <a:p>
            <a:r>
              <a:rPr lang="sr-Cyrl-CS" dirty="0"/>
              <a:t>У највећем броју случајева вештачки кук ће поново успоставити  анатомске и биомеханичке односе:</a:t>
            </a:r>
            <a:endParaRPr lang="en-US" dirty="0"/>
          </a:p>
          <a:p>
            <a:pPr>
              <a:buNone/>
            </a:pPr>
            <a:r>
              <a:rPr lang="en-US" dirty="0"/>
              <a:t>&gt;</a:t>
            </a:r>
            <a:r>
              <a:rPr lang="sr-Cyrl-CS" dirty="0"/>
              <a:t> на коштаним деловима операцијом, </a:t>
            </a:r>
          </a:p>
          <a:p>
            <a:pPr>
              <a:buNone/>
            </a:pPr>
            <a:r>
              <a:rPr lang="sr-Cyrl-CS" dirty="0"/>
              <a:t> </a:t>
            </a:r>
            <a:r>
              <a:rPr lang="en-US" dirty="0"/>
              <a:t>&gt; </a:t>
            </a:r>
            <a:r>
              <a:rPr lang="sr-Cyrl-CS" dirty="0">
                <a:solidFill>
                  <a:srgbClr val="FF0000"/>
                </a:solidFill>
              </a:rPr>
              <a:t>на меким ткивима рехабилитациј</a:t>
            </a:r>
            <a:r>
              <a:rPr lang="sr-Cyrl-CS" dirty="0"/>
              <a:t>ом                  (дужина, позиција и снага мишића).</a:t>
            </a:r>
          </a:p>
        </p:txBody>
      </p:sp>
      <p:pic>
        <p:nvPicPr>
          <p:cNvPr id="4" name="Picture 3" descr="70160000"/>
          <p:cNvPicPr>
            <a:picLocks noGrp="1" noChangeAspect="1" noChangeArrowheads="1"/>
          </p:cNvPicPr>
          <p:nvPr/>
        </p:nvPicPr>
        <p:blipFill>
          <a:blip r:embed="rId2"/>
          <a:srcRect l="10146" t="7420" r="32198" b="9662"/>
          <a:stretch>
            <a:fillRect/>
          </a:stretch>
        </p:blipFill>
        <p:spPr bwMode="auto">
          <a:xfrm>
            <a:off x="6616702" y="1435102"/>
            <a:ext cx="2501900" cy="502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311"/>
    </mc:Choice>
    <mc:Fallback xmlns="">
      <p:transition spd="slow" advTm="3031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677108"/>
          </a:xfrm>
        </p:spPr>
        <p:txBody>
          <a:bodyPr>
            <a:normAutofit fontScale="90000"/>
          </a:bodyPr>
          <a:lstStyle/>
          <a:p>
            <a:r>
              <a:rPr lang="sr-Cyrl-CS" dirty="0"/>
              <a:t>Клиничка слика коксартрозе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3" y="1624078"/>
            <a:ext cx="7311897" cy="4431983"/>
          </a:xfrm>
        </p:spPr>
        <p:txBody>
          <a:bodyPr>
            <a:normAutofit fontScale="77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sr-Cyrl-CS" dirty="0"/>
              <a:t> Бол у препони или истостраном колену</a:t>
            </a:r>
          </a:p>
          <a:p>
            <a:endParaRPr lang="sr-Cyrl-CS" dirty="0"/>
          </a:p>
          <a:p>
            <a:pPr>
              <a:buFont typeface="Arial" pitchFamily="34" charset="0"/>
              <a:buChar char="•"/>
            </a:pPr>
            <a:r>
              <a:rPr lang="sr-Cyrl-CS" dirty="0"/>
              <a:t> Ограничена покретљивост кука</a:t>
            </a:r>
          </a:p>
          <a:p>
            <a:endParaRPr lang="sr-Cyrl-CS" dirty="0"/>
          </a:p>
          <a:p>
            <a:pPr>
              <a:buFont typeface="Arial" pitchFamily="34" charset="0"/>
              <a:buChar char="•"/>
            </a:pPr>
            <a:r>
              <a:rPr lang="sr-Cyrl-CS" dirty="0"/>
              <a:t> Атрофија мускулатуре (глутеалне, натколене..) и контрактуре (адуктора, помоћних флексора, спољашњих  ротатора)</a:t>
            </a:r>
          </a:p>
          <a:p>
            <a:endParaRPr lang="sr-Cyrl-CS" dirty="0"/>
          </a:p>
          <a:p>
            <a:pPr>
              <a:buFont typeface="Arial" pitchFamily="34" charset="0"/>
              <a:buChar char="•"/>
            </a:pPr>
            <a:r>
              <a:rPr lang="sr-Cyrl-CS" dirty="0"/>
              <a:t> Патолошки положај екстремитета, псеудоабревација</a:t>
            </a:r>
          </a:p>
          <a:p>
            <a:endParaRPr lang="sr-Cyrl-CS" dirty="0"/>
          </a:p>
          <a:p>
            <a:pPr>
              <a:buFont typeface="Arial" pitchFamily="34" charset="0"/>
              <a:buChar char="•"/>
            </a:pPr>
            <a:r>
              <a:rPr lang="sr-Cyrl-CS" dirty="0"/>
              <a:t> Карактеристичан ход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011"/>
    </mc:Choice>
    <mc:Fallback xmlns="">
      <p:transition spd="slow" advTm="5901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82" y="371855"/>
            <a:ext cx="7825237" cy="984885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sz="3200" dirty="0"/>
              <a:t>Клинички тестови за  испитивање степена оштећења кука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24005" y="1968502"/>
            <a:ext cx="8150097" cy="4431983"/>
          </a:xfrm>
        </p:spPr>
        <p:txBody>
          <a:bodyPr>
            <a:normAutofit fontScale="77500" lnSpcReduction="20000"/>
          </a:bodyPr>
          <a:lstStyle/>
          <a:p>
            <a:pPr>
              <a:buFont typeface="Arial" pitchFamily="34" charset="0"/>
              <a:buChar char="•"/>
            </a:pPr>
            <a:endParaRPr lang="sr-Cyrl-CS" dirty="0"/>
          </a:p>
          <a:p>
            <a:pPr>
              <a:buFont typeface="Arial" pitchFamily="34" charset="0"/>
              <a:buChar char="•"/>
            </a:pPr>
            <a:r>
              <a:rPr lang="sr-Cyrl-CS" dirty="0"/>
              <a:t> анализа хода (Тренделенбургов ход)</a:t>
            </a:r>
            <a:endParaRPr lang="sr-Latn-CS" dirty="0"/>
          </a:p>
          <a:p>
            <a:pPr>
              <a:buFont typeface="Arial" pitchFamily="34" charset="0"/>
              <a:buChar char="•"/>
            </a:pPr>
            <a:endParaRPr lang="sr-Cyrl-CS" dirty="0"/>
          </a:p>
          <a:p>
            <a:pPr>
              <a:buFont typeface="Arial" pitchFamily="34" charset="0"/>
              <a:buChar char="•"/>
            </a:pPr>
            <a:r>
              <a:rPr lang="sr-Cyrl-CS" dirty="0"/>
              <a:t> мере дужине доњих екстремитета (</a:t>
            </a:r>
            <a:r>
              <a:rPr lang="sr-Latn-CS" dirty="0"/>
              <a:t>pseudoabrevatio</a:t>
            </a:r>
            <a:r>
              <a:rPr lang="sr-Cyrl-CS" dirty="0"/>
              <a:t>)</a:t>
            </a:r>
          </a:p>
          <a:p>
            <a:pPr>
              <a:buFont typeface="Arial" pitchFamily="34" charset="0"/>
              <a:buChar char="•"/>
            </a:pPr>
            <a:endParaRPr lang="sr-Cyrl-CS" dirty="0"/>
          </a:p>
          <a:p>
            <a:pPr>
              <a:buFont typeface="Arial" pitchFamily="34" charset="0"/>
              <a:buChar char="•"/>
            </a:pPr>
            <a:r>
              <a:rPr lang="sr-Cyrl-CS" dirty="0"/>
              <a:t> пад карлице</a:t>
            </a:r>
          </a:p>
          <a:p>
            <a:pPr>
              <a:buFont typeface="Arial" pitchFamily="34" charset="0"/>
              <a:buChar char="•"/>
            </a:pPr>
            <a:endParaRPr lang="sr-Cyrl-CS" dirty="0"/>
          </a:p>
          <a:p>
            <a:pPr>
              <a:buFont typeface="Arial" pitchFamily="34" charset="0"/>
              <a:buChar char="•"/>
            </a:pPr>
            <a:r>
              <a:rPr lang="sr-Cyrl-CS" dirty="0"/>
              <a:t> Патриков тест</a:t>
            </a:r>
          </a:p>
          <a:p>
            <a:pPr>
              <a:buFont typeface="Arial" pitchFamily="34" charset="0"/>
              <a:buChar char="•"/>
            </a:pPr>
            <a:endParaRPr lang="sr-Cyrl-CS" dirty="0"/>
          </a:p>
          <a:p>
            <a:pPr>
              <a:buFont typeface="Arial" pitchFamily="34" charset="0"/>
              <a:buChar char="•"/>
            </a:pPr>
            <a:r>
              <a:rPr lang="sr-Cyrl-CS" dirty="0"/>
              <a:t> Тренелербургов тест: снага </a:t>
            </a:r>
            <a:r>
              <a:rPr lang="sr-Latn-CS" dirty="0"/>
              <a:t>m.</a:t>
            </a:r>
            <a:r>
              <a:rPr lang="sr-Cyrl-CS" dirty="0"/>
              <a:t> </a:t>
            </a:r>
            <a:r>
              <a:rPr lang="sr-Latn-CS" dirty="0"/>
              <a:t>gluteus medius</a:t>
            </a:r>
            <a:r>
              <a:rPr lang="sr-Cyrl-CS" dirty="0"/>
              <a:t>-</a:t>
            </a:r>
            <a:r>
              <a:rPr lang="sr-Latn-CS" dirty="0"/>
              <a:t>a</a:t>
            </a:r>
            <a:endParaRPr lang="sr-Cyrl-CS" dirty="0"/>
          </a:p>
          <a:p>
            <a:pPr>
              <a:buFont typeface="Arial" pitchFamily="34" charset="0"/>
              <a:buChar char="•"/>
            </a:pPr>
            <a:endParaRPr lang="sr-Cyrl-CS" dirty="0"/>
          </a:p>
          <a:p>
            <a:pPr>
              <a:buFont typeface="Arial" pitchFamily="34" charset="0"/>
              <a:buChar char="•"/>
            </a:pPr>
            <a:endParaRPr lang="sr-Cyrl-C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462"/>
    </mc:Choice>
    <mc:Fallback xmlns="">
      <p:transition spd="slow" advTm="53462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1913</TotalTime>
  <Words>1785</Words>
  <Application>Microsoft Office PowerPoint</Application>
  <PresentationFormat>Custom</PresentationFormat>
  <Paragraphs>297</Paragraphs>
  <Slides>65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0" baseType="lpstr">
      <vt:lpstr>Arial</vt:lpstr>
      <vt:lpstr>Calibri</vt:lpstr>
      <vt:lpstr>Wingdings</vt:lpstr>
      <vt:lpstr>Wingdings 2</vt:lpstr>
      <vt:lpstr>Office Theme</vt:lpstr>
      <vt:lpstr>РЕХАБИЛИТАЦИЈА БОЛЕСНИКА НАКОН  ОПЕРАТИВНОГ ЛЕЧЕЊА УГРАДЊОМ PTC,PTG</vt:lpstr>
      <vt:lpstr>Eндопротеза (артропластика) зглоба кука</vt:lpstr>
      <vt:lpstr>PowerPoint Presentation</vt:lpstr>
      <vt:lpstr>? Кога оперисати</vt:lpstr>
      <vt:lpstr>Индикације за уградњу ПТЦ</vt:lpstr>
      <vt:lpstr>Индикације за ПТЦ</vt:lpstr>
      <vt:lpstr>Дегенеративнo oбољење кука</vt:lpstr>
      <vt:lpstr>Клиничка слика коксартрозе</vt:lpstr>
      <vt:lpstr>Клинички тестови за  испитивање степена оштећења кука</vt:lpstr>
      <vt:lpstr>Циљеви рехабилитације након ПТЦ</vt:lpstr>
      <vt:lpstr> Зашто је неопходна рехабилитација код болесника са ПТЦ?</vt:lpstr>
      <vt:lpstr> Други оперативни циљеви</vt:lpstr>
      <vt:lpstr>Врсте ендопротезе кука</vt:lpstr>
      <vt:lpstr>Функционално оштећење</vt:lpstr>
      <vt:lpstr>Прелом врата бутне кости</vt:lpstr>
      <vt:lpstr>  Дегенеративне промене на глави десне бутне кости  </vt:lpstr>
      <vt:lpstr>Врсте ендопротеза кука</vt:lpstr>
      <vt:lpstr>?избор ПТЦ</vt:lpstr>
      <vt:lpstr>Преоперативни третман</vt:lpstr>
      <vt:lpstr>Polymethylmethacrylate</vt:lpstr>
      <vt:lpstr>Цементна протеза</vt:lpstr>
      <vt:lpstr>Бесцементна протеза</vt:lpstr>
      <vt:lpstr>Хибридне ендопротезе кука</vt:lpstr>
      <vt:lpstr>Хибридни тип протезе</vt:lpstr>
      <vt:lpstr>PowerPoint Presentation</vt:lpstr>
      <vt:lpstr>? хирушког приступа зглобу кука</vt:lpstr>
      <vt:lpstr> Оперативне технике</vt:lpstr>
      <vt:lpstr>PowerPoint Presentation</vt:lpstr>
      <vt:lpstr>Рана рехабилитација након ПТЦ (на ортопедији)</vt:lpstr>
      <vt:lpstr>O. ДАН НАКОН ОПЕРАЦИЈE</vt:lpstr>
      <vt:lpstr>PowerPoint Presentation</vt:lpstr>
      <vt:lpstr>AKTИВНО ПОТПОМОГНУТЕ ВЕЖБE</vt:lpstr>
      <vt:lpstr>OKРЕТАЊЕ У ПОСТЕЉИ</vt:lpstr>
      <vt:lpstr>ПРЕКОМЕРНА АДУКЦИЈА </vt:lpstr>
      <vt:lpstr>ПРЕКОМЕРНА ФЛЕКСИЈА</vt:lpstr>
      <vt:lpstr>УСТАЈАЊЕ ИЗ ПОСТЕЉЕ</vt:lpstr>
      <vt:lpstr>PowerPoint Presentation</vt:lpstr>
      <vt:lpstr>TРОТАКТНИ ХОД</vt:lpstr>
      <vt:lpstr>ЧЕТВОРОТАКТНИ ХОД</vt:lpstr>
      <vt:lpstr>ХОД УЗ СТЕПЕНИШТЕ</vt:lpstr>
      <vt:lpstr>ХОД НИЗ СТЕПЕНИШТЕ</vt:lpstr>
      <vt:lpstr>УСТАЈАЊЕ СА СТОЛИЦЕ</vt:lpstr>
      <vt:lpstr>ПОМАГАЛА У КУПАТИЛУ</vt:lpstr>
      <vt:lpstr>OБУВАЊЕ ЧАРАПА</vt:lpstr>
      <vt:lpstr>ПОМАГАЛA</vt:lpstr>
      <vt:lpstr>Компликације након ПТЦ</vt:lpstr>
      <vt:lpstr>Ране  постоперативне компликације: </vt:lpstr>
      <vt:lpstr>PowerPoint Presentation</vt:lpstr>
      <vt:lpstr>Бол у оперисаном куку</vt:lpstr>
      <vt:lpstr>Питања</vt:lpstr>
      <vt:lpstr>ОСНОВНИ ПРИНЦИПИ ПОСТОПЕРАТИВНОГ РЕХАБИЛИТАЦИОНОГ ПРОГРАМА </vt:lpstr>
      <vt:lpstr>ОСЛОНАЦ НАКОН УГРАДЊЕ ПТЦ</vt:lpstr>
      <vt:lpstr>ФИЗИКАЛНА ТЕРАПИЈА НАКОН УГРАДЊЕ ЕНДОПРОТЕЗЕ КУКА</vt:lpstr>
      <vt:lpstr>Хидрокинезитерапија</vt:lpstr>
      <vt:lpstr>PowerPoint Presentation</vt:lpstr>
      <vt:lpstr>Интерферентне струје</vt:lpstr>
      <vt:lpstr>Сонотерапија</vt:lpstr>
      <vt:lpstr>Магнетотерапија</vt:lpstr>
      <vt:lpstr>РЕХАБИЛИТЦИЈА БОЛЕСНИКА НАКОН ЕНДОПРОТЕЗЕ КОЛЕНА</vt:lpstr>
      <vt:lpstr>ЕНДОПРОТЕЗА КОЛЕНА</vt:lpstr>
      <vt:lpstr>PowerPoint Presentation</vt:lpstr>
      <vt:lpstr>I. ПРЕОПЕРАТИВНА ПРИПРЕМА</vt:lpstr>
      <vt:lpstr> II. ПОСТОПЕРАТИВНА РЕХАБ</vt:lpstr>
      <vt:lpstr>III ЕВАЛУАЦИЈА  ФУНКЦИЈА  ЛОКОМОТОРНОГ  АПАРАТА</vt:lpstr>
      <vt:lpstr>IV. ФИЗИКАЛНИ АГЕНСИ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q</cp:lastModifiedBy>
  <cp:revision>183</cp:revision>
  <dcterms:created xsi:type="dcterms:W3CDTF">2016-08-05T09:04:10Z</dcterms:created>
  <dcterms:modified xsi:type="dcterms:W3CDTF">2020-09-30T20:32:49Z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2006-03-24T00:00:00Z</vt:filetime>
  </property>
  <property fmtid="{D5CDD505-2E9C-101B-9397-08002B2CF9AE}" pid="3" name="Creator">
    <vt:lpwstr>Acrobat PDFMaker 6.0 for PowerPoint</vt:lpwstr>
  </property>
  <property fmtid="{D5CDD505-2E9C-101B-9397-08002B2CF9AE}" pid="4" name="LastSaved">
    <vt:filetime>2016-08-05T00:00:00Z</vt:filetime>
  </property>
</Properties>
</file>